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  <p:sldMasterId id="2147483991" r:id="rId2"/>
    <p:sldMasterId id="2147484024" r:id="rId3"/>
  </p:sldMasterIdLst>
  <p:notesMasterIdLst>
    <p:notesMasterId r:id="rId27"/>
  </p:notesMasterIdLst>
  <p:handoutMasterIdLst>
    <p:handoutMasterId r:id="rId28"/>
  </p:handoutMasterIdLst>
  <p:sldIdLst>
    <p:sldId id="337" r:id="rId4"/>
    <p:sldId id="328" r:id="rId5"/>
    <p:sldId id="353" r:id="rId6"/>
    <p:sldId id="351" r:id="rId7"/>
    <p:sldId id="355" r:id="rId8"/>
    <p:sldId id="352" r:id="rId9"/>
    <p:sldId id="356" r:id="rId10"/>
    <p:sldId id="366" r:id="rId11"/>
    <p:sldId id="367" r:id="rId12"/>
    <p:sldId id="371" r:id="rId13"/>
    <p:sldId id="357" r:id="rId14"/>
    <p:sldId id="349" r:id="rId15"/>
    <p:sldId id="358" r:id="rId16"/>
    <p:sldId id="361" r:id="rId17"/>
    <p:sldId id="364" r:id="rId18"/>
    <p:sldId id="345" r:id="rId19"/>
    <p:sldId id="348" r:id="rId20"/>
    <p:sldId id="346" r:id="rId21"/>
    <p:sldId id="347" r:id="rId22"/>
    <p:sldId id="365" r:id="rId23"/>
    <p:sldId id="350" r:id="rId24"/>
    <p:sldId id="297" r:id="rId25"/>
    <p:sldId id="298" r:id="rId26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mple slides" id="{F37E1847-B7EB-7546-9490-7462394074F2}">
          <p14:sldIdLst>
            <p14:sldId id="337"/>
            <p14:sldId id="328"/>
            <p14:sldId id="353"/>
            <p14:sldId id="351"/>
            <p14:sldId id="355"/>
            <p14:sldId id="352"/>
            <p14:sldId id="356"/>
            <p14:sldId id="366"/>
            <p14:sldId id="367"/>
            <p14:sldId id="371"/>
            <p14:sldId id="357"/>
            <p14:sldId id="349"/>
            <p14:sldId id="358"/>
            <p14:sldId id="361"/>
            <p14:sldId id="364"/>
            <p14:sldId id="345"/>
            <p14:sldId id="348"/>
            <p14:sldId id="346"/>
            <p14:sldId id="347"/>
            <p14:sldId id="365"/>
            <p14:sldId id="350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21"/>
    <p:restoredTop sz="94578"/>
  </p:normalViewPr>
  <p:slideViewPr>
    <p:cSldViewPr snapToGrid="0" snapToObjects="1">
      <p:cViewPr varScale="1">
        <p:scale>
          <a:sx n="86" d="100"/>
          <a:sy n="86" d="100"/>
        </p:scale>
        <p:origin x="224" y="512"/>
      </p:cViewPr>
      <p:guideLst/>
    </p:cSldViewPr>
  </p:slideViewPr>
  <p:outlineViewPr>
    <p:cViewPr>
      <p:scale>
        <a:sx n="33" d="100"/>
        <a:sy n="33" d="100"/>
      </p:scale>
      <p:origin x="0" y="-83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6" d="100"/>
        <a:sy n="9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73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D41EB-D3D3-6044-A7B2-6CD4A3F63263}" type="datetimeFigureOut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3/8/19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B4878-71CB-8F40-B9DD-F26F1F6CA014}" type="slidenum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D96A0541-C2EF-9848-827E-46BECFB549F3}" type="datetimeFigureOut">
              <a:rPr lang="en-US" smtClean="0"/>
              <a:pPr/>
              <a:t>3/8/19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079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59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231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13630"/>
            <a:ext cx="4142232" cy="428217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spcAft>
                <a:spcPts val="0"/>
              </a:spcAft>
              <a:defRPr/>
            </a:lvl2pPr>
            <a:lvl3pPr>
              <a:spcBef>
                <a:spcPts val="1100"/>
              </a:spcBef>
              <a:spcAft>
                <a:spcPts val="0"/>
              </a:spcAft>
              <a:defRPr/>
            </a:lvl3pPr>
            <a:lvl4pPr>
              <a:spcBef>
                <a:spcPts val="1100"/>
              </a:spcBef>
              <a:spcAft>
                <a:spcPts val="0"/>
              </a:spcAft>
              <a:defRPr/>
            </a:lvl4pPr>
            <a:lvl5pPr>
              <a:spcBef>
                <a:spcPts val="11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13630"/>
            <a:ext cx="4142232" cy="428217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58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711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1049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05007"/>
            <a:ext cx="4133088" cy="804672"/>
          </a:xfrm>
        </p:spPr>
        <p:txBody>
          <a:bodyPr/>
          <a:lstStyle>
            <a:lvl1pPr>
              <a:lnSpc>
                <a:spcPts val="2000"/>
              </a:lnSpc>
              <a:spcAft>
                <a:spcPts val="1200"/>
              </a:spcAft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0167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05007"/>
            <a:ext cx="4133088" cy="804672"/>
          </a:xfrm>
        </p:spPr>
        <p:txBody>
          <a:bodyPr/>
          <a:lstStyle>
            <a:lvl1pPr>
              <a:lnSpc>
                <a:spcPts val="2000"/>
              </a:lnSpc>
              <a:spcAft>
                <a:spcPts val="1200"/>
              </a:spcAft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90424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817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047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10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17736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0777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5584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23573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1522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15584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673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220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95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0306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05007"/>
            <a:ext cx="4133088" cy="804672"/>
          </a:xfrm>
        </p:spPr>
        <p:txBody>
          <a:bodyPr/>
          <a:lstStyle>
            <a:lvl1pPr>
              <a:lnSpc>
                <a:spcPts val="2000"/>
              </a:lnSpc>
              <a:spcAft>
                <a:spcPts val="1200"/>
              </a:spcAft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8888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accent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6359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980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581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4753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158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0886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9274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+mn-lt"/>
              </a:defRPr>
            </a:lvl1pPr>
            <a:lvl2pPr>
              <a:defRPr b="0" i="0">
                <a:latin typeface="+mn-lt"/>
              </a:defRPr>
            </a:lvl2pPr>
            <a:lvl3pPr>
              <a:defRPr b="0" i="0">
                <a:latin typeface="+mn-lt"/>
              </a:defRPr>
            </a:lvl3pPr>
            <a:lvl4pPr>
              <a:defRPr b="0" i="0">
                <a:latin typeface="+mn-lt"/>
              </a:defRPr>
            </a:lvl4pPr>
            <a:lvl5pPr>
              <a:defRPr b="0" i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58625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77149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05007"/>
            <a:ext cx="4133088" cy="804672"/>
          </a:xfrm>
        </p:spPr>
        <p:txBody>
          <a:bodyPr/>
          <a:lstStyle>
            <a:lvl1pPr>
              <a:lnSpc>
                <a:spcPts val="2000"/>
              </a:lnSpc>
              <a:spcAft>
                <a:spcPts val="1200"/>
              </a:spcAft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369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8064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73828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758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01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47.xml"/><Relationship Id="rId27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30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52.xml"/><Relationship Id="rId32" Type="http://schemas.openxmlformats.org/officeDocument/2006/relationships/slideLayout" Target="../slideLayouts/slideLayout53.xml"/><Relationship Id="rId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57" r:id="rId19"/>
    <p:sldLayoutId id="2147483955" r:id="rId20"/>
    <p:sldLayoutId id="2147483956" r:id="rId21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j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20623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  <p:sldLayoutId id="2147484009" r:id="rId18"/>
    <p:sldLayoutId id="2147484010" r:id="rId19"/>
    <p:sldLayoutId id="2147484011" r:id="rId20"/>
    <p:sldLayoutId id="2147484012" r:id="rId21"/>
    <p:sldLayoutId id="2147484013" r:id="rId22"/>
    <p:sldLayoutId id="2147484014" r:id="rId23"/>
    <p:sldLayoutId id="2147484015" r:id="rId24"/>
    <p:sldLayoutId id="2147484016" r:id="rId25"/>
    <p:sldLayoutId id="2147484017" r:id="rId26"/>
    <p:sldLayoutId id="2147484018" r:id="rId27"/>
    <p:sldLayoutId id="2147484019" r:id="rId28"/>
    <p:sldLayoutId id="2147484020" r:id="rId29"/>
    <p:sldLayoutId id="2147484021" r:id="rId30"/>
    <p:sldLayoutId id="2147484022" r:id="rId31"/>
    <p:sldLayoutId id="2147484023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+mj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39719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6" r:id="rId1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+mj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AE6F15-713C-3D4A-A3E6-B4DDE9D2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13630"/>
            <a:ext cx="8558935" cy="4282170"/>
          </a:xfrm>
        </p:spPr>
        <p:txBody>
          <a:bodyPr/>
          <a:lstStyle/>
          <a:p>
            <a:r>
              <a:rPr lang="en-US" dirty="0" smtClean="0"/>
              <a:t>Privacy Preserving </a:t>
            </a:r>
            <a:r>
              <a:rPr lang="en-US" dirty="0" err="1" smtClean="0"/>
              <a:t>Blockchain</a:t>
            </a:r>
            <a:r>
              <a:rPr lang="en-US" dirty="0" smtClean="0"/>
              <a:t> Collaboration with Zero Knowledge Proofs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—</a:t>
            </a:r>
            <a:br>
              <a:rPr lang="en-US" dirty="0"/>
            </a:br>
            <a:r>
              <a:rPr lang="en-US" sz="1800" dirty="0" smtClean="0"/>
              <a:t>Pankaj Dayama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IBM Research - India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580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440980" cy="800100"/>
          </a:xfrm>
        </p:spPr>
        <p:txBody>
          <a:bodyPr/>
          <a:lstStyle/>
          <a:p>
            <a:r>
              <a:rPr lang="en-US" dirty="0" smtClean="0"/>
              <a:t>NIZK Examples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05395"/>
              </p:ext>
            </p:extLst>
          </p:nvPr>
        </p:nvGraphicFramePr>
        <p:xfrm>
          <a:off x="210312" y="951484"/>
          <a:ext cx="6550252" cy="1550353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655025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Hash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Preimage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bool C(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h,w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) {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return (sha256(w) == h)</a:t>
                      </a:r>
                    </a:p>
                    <a:p>
                      <a:pPr marL="0" indent="0">
                        <a:buNone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  <a:p>
                      <a:pPr marL="0" indent="0">
                        <a:buNone/>
                      </a:pP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NIZK Problem: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Prove knowledge of w given public input h.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570657"/>
              </p:ext>
            </p:extLst>
          </p:nvPr>
        </p:nvGraphicFramePr>
        <p:xfrm>
          <a:off x="210312" y="3107475"/>
          <a:ext cx="6550252" cy="1767967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655025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Hash Hidden Commitment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bool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C(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</a:rPr>
                        <a:t>x,y,x,hx,hy,hz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){</a:t>
                      </a:r>
                    </a:p>
                    <a:p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return ( 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</a:rPr>
                        <a:t>hx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== sha256(x) &amp;&amp; 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</a:rPr>
                        <a:t>hy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== sha256(y) &amp;&amp; 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</a:rPr>
                        <a:t>hz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==sha256(z) &amp;&amp;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                                                                          z = x + y)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  <a:p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NIZK Problem: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Prove knowledge of (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</a:rPr>
                        <a:t>x,y,z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) given public inputs (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</a:rPr>
                        <a:t>hx,hy,hz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37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6340390" cy="800100"/>
          </a:xfrm>
        </p:spPr>
        <p:txBody>
          <a:bodyPr/>
          <a:lstStyle/>
          <a:p>
            <a:r>
              <a:rPr lang="en-US" dirty="0" smtClean="0"/>
              <a:t>ZKPs for </a:t>
            </a:r>
            <a:r>
              <a:rPr lang="en-US" dirty="0" err="1" smtClean="0"/>
              <a:t>Blockchain</a:t>
            </a:r>
            <a:r>
              <a:rPr lang="en-US" dirty="0" smtClean="0"/>
              <a:t> Applications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19455" y="1243584"/>
            <a:ext cx="8474839" cy="1844390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Desirable properties for ZKPs to be suitable to support </a:t>
            </a:r>
            <a:r>
              <a:rPr lang="en-US" sz="1800" dirty="0" err="1" smtClean="0"/>
              <a:t>Blockchain</a:t>
            </a:r>
            <a:r>
              <a:rPr lang="en-US" sz="1800" dirty="0" smtClean="0"/>
              <a:t> applications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487362" lvl="2" indent="-285750">
              <a:buFont typeface="Arial" charset="0"/>
              <a:buChar char="•"/>
            </a:pPr>
            <a:r>
              <a:rPr lang="en-US" sz="1800" dirty="0" smtClean="0"/>
              <a:t>Non-interactive: Large number of observers can verify the proof efficiently</a:t>
            </a:r>
          </a:p>
          <a:p>
            <a:pPr marL="487362" lvl="2" indent="-285750">
              <a:buFont typeface="Arial" charset="0"/>
              <a:buChar char="•"/>
            </a:pPr>
            <a:r>
              <a:rPr lang="en-US" sz="1800" dirty="0" smtClean="0"/>
              <a:t>Proof size should be small</a:t>
            </a:r>
          </a:p>
          <a:p>
            <a:pPr marL="487362" lvl="2" indent="-285750">
              <a:buFont typeface="Arial" charset="0"/>
              <a:buChar char="•"/>
            </a:pPr>
            <a:r>
              <a:rPr lang="en-US" sz="1800" dirty="0" smtClean="0"/>
              <a:t>Verification should be fast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8009" y="3609642"/>
            <a:ext cx="7857729" cy="656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  <a:spcAft>
                <a:spcPts val="1200"/>
              </a:spcAft>
            </a:pPr>
            <a:r>
              <a:rPr lang="en-US" sz="1800" b="1" smtClean="0">
                <a:solidFill>
                  <a:schemeClr val="accent1">
                    <a:lumMod val="75000"/>
                  </a:schemeClr>
                </a:solidFill>
                <a:ea typeface="IBM Plex Sans" charset="0"/>
                <a:cs typeface="IBM Plex Sans" charset="0"/>
              </a:rPr>
              <a:t>ZK-SNARK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ea typeface="IBM Plex Sans" charset="0"/>
                <a:cs typeface="IBM Plex Sans" charset="0"/>
              </a:rPr>
              <a:t> </a:t>
            </a:r>
            <a:r>
              <a:rPr lang="en-US" sz="1800" b="1" smtClean="0">
                <a:solidFill>
                  <a:schemeClr val="accent1">
                    <a:lumMod val="75000"/>
                  </a:schemeClr>
                </a:solidFill>
                <a:ea typeface="IBM Plex Sans" charset="0"/>
                <a:cs typeface="IBM Plex Sans" charset="0"/>
              </a:rPr>
              <a:t>  </a:t>
            </a:r>
          </a:p>
          <a:p>
            <a:pPr algn="ctr">
              <a:lnSpc>
                <a:spcPts val="1600"/>
              </a:lnSpc>
              <a:spcAft>
                <a:spcPts val="1200"/>
              </a:spcAft>
            </a:pPr>
            <a:r>
              <a:rPr lang="en-US" sz="1800" b="1" dirty="0" smtClean="0">
                <a:solidFill>
                  <a:schemeClr val="accent1">
                    <a:lumMod val="75000"/>
                  </a:schemeClr>
                </a:solidFill>
                <a:ea typeface="IBM Plex Sans" charset="0"/>
                <a:cs typeface="IBM Plex Sans" charset="0"/>
              </a:rPr>
              <a:t>Zero Knowledge </a:t>
            </a:r>
            <a:r>
              <a:rPr lang="mr-IN" sz="1800" b="1" dirty="0" smtClean="0">
                <a:solidFill>
                  <a:schemeClr val="accent1">
                    <a:lumMod val="75000"/>
                  </a:schemeClr>
                </a:solidFill>
                <a:ea typeface="IBM Plex Sans" charset="0"/>
                <a:cs typeface="IBM Plex Sans" charset="0"/>
              </a:rPr>
              <a:t>–</a:t>
            </a:r>
            <a:r>
              <a:rPr lang="en-US" sz="1800" b="1" dirty="0" smtClean="0">
                <a:solidFill>
                  <a:schemeClr val="accent1">
                    <a:lumMod val="75000"/>
                  </a:schemeClr>
                </a:solidFill>
                <a:ea typeface="IBM Plex Sans" charset="0"/>
                <a:cs typeface="IBM Plex Sans" charset="0"/>
              </a:rPr>
              <a:t> Succinct Non-interactive Arguments of Knowledge </a:t>
            </a:r>
            <a:endParaRPr lang="en-US" sz="1800" b="1" dirty="0" smtClean="0">
              <a:solidFill>
                <a:schemeClr val="accent1">
                  <a:lumMod val="75000"/>
                </a:schemeClr>
              </a:solidFill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9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BB2F89-99C5-6A40-9389-EFC633E9A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ZKP in Practice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E6C3A80-05AB-A247-A7B2-9271E4826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395FB3-9C97-154F-86B2-7E381B95126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178"/>
            <a:ext cx="9144000" cy="412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0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1" y="175530"/>
            <a:ext cx="6460311" cy="800100"/>
          </a:xfrm>
        </p:spPr>
        <p:txBody>
          <a:bodyPr/>
          <a:lstStyle/>
          <a:p>
            <a:r>
              <a:rPr lang="en-US" dirty="0" smtClean="0"/>
              <a:t>ZKPs in Supply Chain Collaboration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8055114" cy="325221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u="sng" dirty="0" smtClean="0">
                <a:solidFill>
                  <a:srgbClr val="0530AD"/>
                </a:solidFill>
              </a:rPr>
              <a:t>Objective: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r>
              <a:rPr lang="en-US" sz="2000" kern="1200" dirty="0" smtClean="0">
                <a:solidFill>
                  <a:srgbClr val="C00000"/>
                </a:solidFill>
                <a:ea typeface=""/>
                <a:cs typeface="Arial"/>
              </a:rPr>
              <a:t>Develop </a:t>
            </a:r>
            <a:r>
              <a:rPr lang="en-US" sz="2000" kern="1200" dirty="0">
                <a:solidFill>
                  <a:srgbClr val="C00000"/>
                </a:solidFill>
                <a:ea typeface=""/>
                <a:cs typeface="Arial"/>
              </a:rPr>
              <a:t>a framework </a:t>
            </a:r>
            <a:r>
              <a:rPr lang="en-US" sz="2000" kern="1200" dirty="0" smtClean="0">
                <a:solidFill>
                  <a:srgbClr val="C00000"/>
                </a:solidFill>
                <a:ea typeface=""/>
                <a:cs typeface="Arial"/>
              </a:rPr>
              <a:t>that proving arbitrary predicate about any confidential supply chain/ business document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63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1" y="175530"/>
            <a:ext cx="8471032" cy="8001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NIZKP for Verifying Properties on Confidential Documents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28F24E6-E125-F942-976F-99AC8D4AA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66" y="1396810"/>
            <a:ext cx="2106880" cy="2106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5EA5D2C-D451-FB4F-8CF5-ECC795AAA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52" y="1396810"/>
            <a:ext cx="1928389" cy="22119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7B9C8C6-7923-FF4A-9277-E9EE792EF4D4}"/>
              </a:ext>
            </a:extLst>
          </p:cNvPr>
          <p:cNvSpPr txBox="1"/>
          <p:nvPr/>
        </p:nvSpPr>
        <p:spPr>
          <a:xfrm>
            <a:off x="6637194" y="3608787"/>
            <a:ext cx="20441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 (has a secret data)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13160F91-D265-FE40-A620-880557F81AFB}"/>
              </a:ext>
            </a:extLst>
          </p:cNvPr>
          <p:cNvCxnSpPr/>
          <p:nvPr/>
        </p:nvCxnSpPr>
        <p:spPr>
          <a:xfrm flipH="1">
            <a:off x="2367077" y="1892175"/>
            <a:ext cx="4085125" cy="0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0612FC2-9604-BB4A-BDCB-C29937928CAD}"/>
              </a:ext>
            </a:extLst>
          </p:cNvPr>
          <p:cNvSpPr txBox="1"/>
          <p:nvPr/>
        </p:nvSpPr>
        <p:spPr>
          <a:xfrm>
            <a:off x="2587687" y="1897649"/>
            <a:ext cx="40495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Binding Commitment (special hash of the data)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296DC99E-654A-2A42-8060-B68F4A124C4D}"/>
              </a:ext>
            </a:extLst>
          </p:cNvPr>
          <p:cNvCxnSpPr>
            <a:cxnSpLocks/>
          </p:cNvCxnSpPr>
          <p:nvPr/>
        </p:nvCxnSpPr>
        <p:spPr>
          <a:xfrm>
            <a:off x="2326741" y="2387541"/>
            <a:ext cx="4161577" cy="1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2F48F41-4FCD-604D-A749-3F10DDD2232A}"/>
              </a:ext>
            </a:extLst>
          </p:cNvPr>
          <p:cNvSpPr txBox="1"/>
          <p:nvPr/>
        </p:nvSpPr>
        <p:spPr>
          <a:xfrm>
            <a:off x="2587687" y="2397195"/>
            <a:ext cx="33473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Does your data satisfy some property?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EEE2A8AE-E106-8243-AD86-67170BE338D5}"/>
              </a:ext>
            </a:extLst>
          </p:cNvPr>
          <p:cNvCxnSpPr/>
          <p:nvPr/>
        </p:nvCxnSpPr>
        <p:spPr>
          <a:xfrm flipH="1">
            <a:off x="2326741" y="2814119"/>
            <a:ext cx="4085125" cy="0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95B8D23-FE4E-8A44-AAD7-16D03EBBC800}"/>
              </a:ext>
            </a:extLst>
          </p:cNvPr>
          <p:cNvSpPr txBox="1"/>
          <p:nvPr/>
        </p:nvSpPr>
        <p:spPr>
          <a:xfrm>
            <a:off x="2587687" y="2825208"/>
            <a:ext cx="31406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Proof (a long random looking string)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D27A528-9A9E-184D-9CF4-58AB3A0DDF14}"/>
              </a:ext>
            </a:extLst>
          </p:cNvPr>
          <p:cNvSpPr txBox="1"/>
          <p:nvPr/>
        </p:nvSpPr>
        <p:spPr>
          <a:xfrm>
            <a:off x="2591769" y="3139277"/>
            <a:ext cx="38604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Based on (Commitment, Proof) Bob can verify that Alice’s data satisfies the property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E01D4D7-9A9B-294C-A73A-CF1C484125ED}"/>
              </a:ext>
            </a:extLst>
          </p:cNvPr>
          <p:cNvSpPr txBox="1"/>
          <p:nvPr/>
        </p:nvSpPr>
        <p:spPr>
          <a:xfrm>
            <a:off x="1902600" y="4131179"/>
            <a:ext cx="50504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property</a:t>
            </a:r>
            <a:r>
              <a:rPr lang="en-US" dirty="0"/>
              <a:t>: Bob gets no additional information about the secret data than the truth of the property, </a:t>
            </a:r>
            <a:r>
              <a:rPr lang="en-US" dirty="0" err="1"/>
              <a:t>i.e</a:t>
            </a:r>
            <a:r>
              <a:rPr lang="en-US" dirty="0"/>
              <a:t>, </a:t>
            </a:r>
            <a:r>
              <a:rPr lang="en-US" i="1" dirty="0"/>
              <a:t>Zero Knowledge</a:t>
            </a:r>
            <a:r>
              <a:rPr lang="en-US" dirty="0"/>
              <a:t>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B1B97CA9-8E52-5943-99CB-2A94E2C5F103}"/>
              </a:ext>
            </a:extLst>
          </p:cNvPr>
          <p:cNvCxnSpPr/>
          <p:nvPr/>
        </p:nvCxnSpPr>
        <p:spPr>
          <a:xfrm flipH="1">
            <a:off x="2364966" y="1501367"/>
            <a:ext cx="4085125" cy="0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B2D0D7A-D020-904E-8650-1EE3B6622C2A}"/>
              </a:ext>
            </a:extLst>
          </p:cNvPr>
          <p:cNvSpPr txBox="1"/>
          <p:nvPr/>
        </p:nvSpPr>
        <p:spPr>
          <a:xfrm>
            <a:off x="2587686" y="1470153"/>
            <a:ext cx="31662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 Set-up Process to share information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0182E40-6D7B-424D-9D8F-24816431AAAA}"/>
              </a:ext>
            </a:extLst>
          </p:cNvPr>
          <p:cNvSpPr txBox="1"/>
          <p:nvPr/>
        </p:nvSpPr>
        <p:spPr>
          <a:xfrm>
            <a:off x="127028" y="3623348"/>
            <a:ext cx="2608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 (wants proof of a property)</a:t>
            </a:r>
          </a:p>
        </p:txBody>
      </p:sp>
    </p:spTree>
    <p:extLst>
      <p:ext uri="{BB962C8B-B14F-4D97-AF65-F5344CB8AC3E}">
        <p14:creationId xmlns:p14="http://schemas.microsoft.com/office/powerpoint/2010/main" val="175792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1" y="175530"/>
            <a:ext cx="8308435" cy="8001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NIZKP for Verifying Properties on </a:t>
            </a:r>
            <a:r>
              <a:rPr lang="en-US" dirty="0" smtClean="0"/>
              <a:t>Confidential </a:t>
            </a:r>
            <a:r>
              <a:rPr lang="en-US" dirty="0"/>
              <a:t>Documents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28F24E6-E125-F942-976F-99AC8D4AA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800" y="673925"/>
            <a:ext cx="2106880" cy="2106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5EA5D2C-D451-FB4F-8CF5-ECC795AAA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11" y="752160"/>
            <a:ext cx="1928389" cy="22119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7B9C8C6-7923-FF4A-9277-E9EE792EF4D4}"/>
              </a:ext>
            </a:extLst>
          </p:cNvPr>
          <p:cNvSpPr txBox="1"/>
          <p:nvPr/>
        </p:nvSpPr>
        <p:spPr>
          <a:xfrm>
            <a:off x="6637194" y="2863800"/>
            <a:ext cx="20441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 (has a secret data)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13160F91-D265-FE40-A620-880557F81AFB}"/>
              </a:ext>
            </a:extLst>
          </p:cNvPr>
          <p:cNvCxnSpPr/>
          <p:nvPr/>
        </p:nvCxnSpPr>
        <p:spPr>
          <a:xfrm flipH="1">
            <a:off x="2367077" y="1362783"/>
            <a:ext cx="4085125" cy="0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0612FC2-9604-BB4A-BDCB-C29937928CAD}"/>
              </a:ext>
            </a:extLst>
          </p:cNvPr>
          <p:cNvSpPr txBox="1"/>
          <p:nvPr/>
        </p:nvSpPr>
        <p:spPr>
          <a:xfrm>
            <a:off x="2587687" y="1368257"/>
            <a:ext cx="40495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Binding Commitment (special hash of the data)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296DC99E-654A-2A42-8060-B68F4A124C4D}"/>
              </a:ext>
            </a:extLst>
          </p:cNvPr>
          <p:cNvCxnSpPr>
            <a:cxnSpLocks/>
          </p:cNvCxnSpPr>
          <p:nvPr/>
        </p:nvCxnSpPr>
        <p:spPr>
          <a:xfrm>
            <a:off x="2326741" y="1858149"/>
            <a:ext cx="4161577" cy="1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2F48F41-4FCD-604D-A749-3F10DDD2232A}"/>
              </a:ext>
            </a:extLst>
          </p:cNvPr>
          <p:cNvSpPr txBox="1"/>
          <p:nvPr/>
        </p:nvSpPr>
        <p:spPr>
          <a:xfrm>
            <a:off x="2587687" y="1867803"/>
            <a:ext cx="33473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Does your data satisfy some property?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EEE2A8AE-E106-8243-AD86-67170BE338D5}"/>
              </a:ext>
            </a:extLst>
          </p:cNvPr>
          <p:cNvCxnSpPr/>
          <p:nvPr/>
        </p:nvCxnSpPr>
        <p:spPr>
          <a:xfrm flipH="1">
            <a:off x="2326741" y="2284727"/>
            <a:ext cx="4085125" cy="0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95B8D23-FE4E-8A44-AAD7-16D03EBBC800}"/>
              </a:ext>
            </a:extLst>
          </p:cNvPr>
          <p:cNvSpPr txBox="1"/>
          <p:nvPr/>
        </p:nvSpPr>
        <p:spPr>
          <a:xfrm>
            <a:off x="2587687" y="2295816"/>
            <a:ext cx="31406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Proof (a long random looking string)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D27A528-9A9E-184D-9CF4-58AB3A0DDF14}"/>
              </a:ext>
            </a:extLst>
          </p:cNvPr>
          <p:cNvSpPr txBox="1"/>
          <p:nvPr/>
        </p:nvSpPr>
        <p:spPr>
          <a:xfrm>
            <a:off x="2591769" y="2609885"/>
            <a:ext cx="38604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Based on (Commitment, Proof) Bob can verify that Alice’s data satisfies the property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B1B97CA9-8E52-5943-99CB-2A94E2C5F103}"/>
              </a:ext>
            </a:extLst>
          </p:cNvPr>
          <p:cNvCxnSpPr/>
          <p:nvPr/>
        </p:nvCxnSpPr>
        <p:spPr>
          <a:xfrm flipH="1">
            <a:off x="2364966" y="971975"/>
            <a:ext cx="4085125" cy="0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B2D0D7A-D020-904E-8650-1EE3B6622C2A}"/>
              </a:ext>
            </a:extLst>
          </p:cNvPr>
          <p:cNvSpPr txBox="1"/>
          <p:nvPr/>
        </p:nvSpPr>
        <p:spPr>
          <a:xfrm>
            <a:off x="2587686" y="940761"/>
            <a:ext cx="31662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 Set-up Process to share information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0182E40-6D7B-424D-9D8F-24816431AAAA}"/>
              </a:ext>
            </a:extLst>
          </p:cNvPr>
          <p:cNvSpPr txBox="1"/>
          <p:nvPr/>
        </p:nvSpPr>
        <p:spPr>
          <a:xfrm>
            <a:off x="114996" y="2864441"/>
            <a:ext cx="2608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 (wants proof of a property)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EB7B3D4-E7E3-7D48-8826-A570F980955F}"/>
              </a:ext>
            </a:extLst>
          </p:cNvPr>
          <p:cNvSpPr txBox="1"/>
          <p:nvPr/>
        </p:nvSpPr>
        <p:spPr>
          <a:xfrm>
            <a:off x="680359" y="3409151"/>
            <a:ext cx="2111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Challenges in adoption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69DCC57-89C3-D346-A786-4CE5ABDEF321}"/>
              </a:ext>
            </a:extLst>
          </p:cNvPr>
          <p:cNvSpPr txBox="1"/>
          <p:nvPr/>
        </p:nvSpPr>
        <p:spPr>
          <a:xfrm>
            <a:off x="680359" y="3756951"/>
            <a:ext cx="35838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Costly set-up process for every new property that needs to be proved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Or very costly proof generation step in case of one time set-up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9685C9F-3DBA-174E-8D46-7607058C6ECE}"/>
              </a:ext>
            </a:extLst>
          </p:cNvPr>
          <p:cNvSpPr txBox="1"/>
          <p:nvPr/>
        </p:nvSpPr>
        <p:spPr>
          <a:xfrm>
            <a:off x="5087888" y="3405682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530AD"/>
                </a:solidFill>
              </a:rPr>
              <a:t>Innovation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756C5CD-4AF0-3B42-AFA8-5C26483DE3A2}"/>
              </a:ext>
            </a:extLst>
          </p:cNvPr>
          <p:cNvSpPr txBox="1"/>
          <p:nvPr/>
        </p:nvSpPr>
        <p:spPr>
          <a:xfrm>
            <a:off x="5087888" y="3753482"/>
            <a:ext cx="35838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One-time set up process for basic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Language to express properties in terms of basic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Ability to efficiently generate commitments and proofs repeatedly with no overheads</a:t>
            </a:r>
          </a:p>
        </p:txBody>
      </p:sp>
    </p:spTree>
    <p:extLst>
      <p:ext uri="{BB962C8B-B14F-4D97-AF65-F5344CB8AC3E}">
        <p14:creationId xmlns:p14="http://schemas.microsoft.com/office/powerpoint/2010/main" val="114835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1" y="175530"/>
            <a:ext cx="8163667" cy="317765"/>
          </a:xfrm>
        </p:spPr>
        <p:txBody>
          <a:bodyPr/>
          <a:lstStyle/>
          <a:p>
            <a:r>
              <a:rPr lang="en-US" dirty="0" smtClean="0"/>
              <a:t>Framework for Confidential Document Verification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26" name="Group"/>
          <p:cNvGrpSpPr/>
          <p:nvPr/>
        </p:nvGrpSpPr>
        <p:grpSpPr>
          <a:xfrm>
            <a:off x="3343890" y="678212"/>
            <a:ext cx="2472031" cy="2770976"/>
            <a:chOff x="0" y="0"/>
            <a:chExt cx="4687701" cy="5254591"/>
          </a:xfrm>
        </p:grpSpPr>
        <p:sp>
          <p:nvSpPr>
            <p:cNvPr id="27" name="Rounded Rectangle"/>
            <p:cNvSpPr/>
            <p:nvPr/>
          </p:nvSpPr>
          <p:spPr>
            <a:xfrm>
              <a:off x="0" y="0"/>
              <a:ext cx="4687701" cy="5254591"/>
            </a:xfrm>
            <a:prstGeom prst="roundRect">
              <a:avLst>
                <a:gd name="adj" fmla="val 4923"/>
              </a:avLst>
            </a:prstGeom>
            <a:solidFill>
              <a:srgbClr val="E42832">
                <a:hueOff val="-180946"/>
                <a:satOff val="-2351"/>
                <a:lumOff val="-871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marL="0" marR="0" lvl="0" indent="0" algn="ctr" defTabSz="308049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 kumimoji="0" sz="1476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N Condensed"/>
                <a:ea typeface="DIN Condensed"/>
                <a:cs typeface="DIN Condensed"/>
                <a:sym typeface="DIN Condensed"/>
              </a:endParaRPr>
            </a:p>
          </p:txBody>
        </p:sp>
        <p:sp>
          <p:nvSpPr>
            <p:cNvPr id="28" name="[…"/>
            <p:cNvSpPr txBox="1"/>
            <p:nvPr/>
          </p:nvSpPr>
          <p:spPr>
            <a:xfrm>
              <a:off x="254870" y="476067"/>
              <a:ext cx="4412264" cy="4302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[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“Sony Inc.”,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"Singapore",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"Bangalore",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"Television",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2000,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10,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20000,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4000,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24000,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0,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24000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]</a:t>
              </a:r>
            </a:p>
          </p:txBody>
        </p:sp>
      </p:grpSp>
      <p:grpSp>
        <p:nvGrpSpPr>
          <p:cNvPr id="29" name="Group"/>
          <p:cNvGrpSpPr/>
          <p:nvPr/>
        </p:nvGrpSpPr>
        <p:grpSpPr>
          <a:xfrm>
            <a:off x="3335985" y="678212"/>
            <a:ext cx="2472031" cy="2770976"/>
            <a:chOff x="0" y="0"/>
            <a:chExt cx="4687701" cy="5254591"/>
          </a:xfrm>
        </p:grpSpPr>
        <p:sp>
          <p:nvSpPr>
            <p:cNvPr id="30" name="Rounded Rectangle"/>
            <p:cNvSpPr/>
            <p:nvPr/>
          </p:nvSpPr>
          <p:spPr>
            <a:xfrm>
              <a:off x="0" y="0"/>
              <a:ext cx="4687701" cy="5254591"/>
            </a:xfrm>
            <a:prstGeom prst="roundRect">
              <a:avLst>
                <a:gd name="adj" fmla="val 4923"/>
              </a:avLst>
            </a:prstGeom>
            <a:solidFill>
              <a:srgbClr val="34A5DA">
                <a:hueOff val="262910"/>
                <a:satOff val="3867"/>
                <a:lumOff val="-1803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marL="0" marR="0" lvl="0" indent="0" algn="ctr" defTabSz="308049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 kumimoji="0" sz="1476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N Condensed"/>
                <a:ea typeface="DIN Condensed"/>
                <a:cs typeface="DIN Condensed"/>
                <a:sym typeface="DIN Condensed"/>
              </a:endParaRPr>
            </a:p>
          </p:txBody>
        </p:sp>
        <p:sp>
          <p:nvSpPr>
            <p:cNvPr id="31" name="[…"/>
            <p:cNvSpPr txBox="1"/>
            <p:nvPr/>
          </p:nvSpPr>
          <p:spPr>
            <a:xfrm>
              <a:off x="254870" y="476067"/>
              <a:ext cx="4412264" cy="4302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[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"ShipperName",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"From Address",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"To Address",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"Item Name",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"Item Price",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"Quantity",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"Item Amount”,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"Tax",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"Total Amount",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"Priority Clearance",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"Amount Paid"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]</a:t>
              </a:r>
            </a:p>
          </p:txBody>
        </p:sp>
      </p:grpSp>
      <p:grpSp>
        <p:nvGrpSpPr>
          <p:cNvPr id="32" name="Group"/>
          <p:cNvGrpSpPr/>
          <p:nvPr/>
        </p:nvGrpSpPr>
        <p:grpSpPr>
          <a:xfrm>
            <a:off x="3335985" y="678212"/>
            <a:ext cx="2472031" cy="2770976"/>
            <a:chOff x="0" y="0"/>
            <a:chExt cx="4687701" cy="5254591"/>
          </a:xfrm>
        </p:grpSpPr>
        <p:sp>
          <p:nvSpPr>
            <p:cNvPr id="33" name="Rounded Rectangle"/>
            <p:cNvSpPr/>
            <p:nvPr/>
          </p:nvSpPr>
          <p:spPr>
            <a:xfrm>
              <a:off x="0" y="0"/>
              <a:ext cx="4687701" cy="5254591"/>
            </a:xfrm>
            <a:prstGeom prst="roundRect">
              <a:avLst>
                <a:gd name="adj" fmla="val 4923"/>
              </a:avLst>
            </a:prstGeom>
            <a:solidFill>
              <a:srgbClr val="3F969A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marL="0" marR="0" lvl="0" indent="0" algn="ctr" defTabSz="308049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 kumimoji="0" sz="1476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N Condensed"/>
                <a:ea typeface="DIN Condensed"/>
                <a:cs typeface="DIN Condensed"/>
                <a:sym typeface="DIN Condensed"/>
              </a:endParaRPr>
            </a:p>
          </p:txBody>
        </p:sp>
        <p:sp>
          <p:nvSpPr>
            <p:cNvPr id="34" name="{…"/>
            <p:cNvSpPr txBox="1"/>
            <p:nvPr/>
          </p:nvSpPr>
          <p:spPr>
            <a:xfrm>
              <a:off x="254870" y="476067"/>
              <a:ext cx="4412264" cy="4302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{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"ShipperName": “Sony Inc.”,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"From Address": "Singapore",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"To Address": "Bangalore",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"Item Name": "Television",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"Item Price": 2000,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"Quantity": 10,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"Item Amount": 20000,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"Tax": 4000,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"Total Amount": 24000,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"Priority Clearance": 0,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"Amount Paid": 24000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}</a:t>
              </a:r>
            </a:p>
          </p:txBody>
        </p:sp>
      </p:grpSp>
      <p:sp>
        <p:nvSpPr>
          <p:cNvPr id="35" name="Structure of the document  (Public)"/>
          <p:cNvSpPr txBox="1"/>
          <p:nvPr/>
        </p:nvSpPr>
        <p:spPr>
          <a:xfrm>
            <a:off x="175050" y="3455988"/>
            <a:ext cx="2256627" cy="484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algn="ctr" defTabSz="308049" hangingPunct="0">
              <a:spcBef>
                <a:spcPts val="1266"/>
              </a:spcBef>
              <a:defRPr>
                <a:solidFill>
                  <a:srgbClr val="FFFFFF"/>
                </a:solidFill>
              </a:defRPr>
            </a:pPr>
            <a:r>
              <a:rPr sz="1400" kern="0" dirty="0">
                <a:solidFill>
                  <a:srgbClr val="222222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Structure of the document </a:t>
            </a:r>
            <a:br>
              <a:rPr sz="1400" kern="0" dirty="0">
                <a:solidFill>
                  <a:srgbClr val="222222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</a:br>
            <a:r>
              <a:rPr sz="1400" kern="0" dirty="0">
                <a:solidFill>
                  <a:srgbClr val="222222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(Public)</a:t>
            </a:r>
          </a:p>
        </p:txBody>
      </p:sp>
      <p:sp>
        <p:nvSpPr>
          <p:cNvPr id="36" name="Values of the document (Secret)"/>
          <p:cNvSpPr txBox="1"/>
          <p:nvPr/>
        </p:nvSpPr>
        <p:spPr>
          <a:xfrm>
            <a:off x="6861179" y="3455988"/>
            <a:ext cx="2006559" cy="484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algn="ctr" defTabSz="308049" hangingPunct="0">
              <a:spcBef>
                <a:spcPts val="1266"/>
              </a:spcBef>
              <a:defRPr>
                <a:solidFill>
                  <a:srgbClr val="FFFFFF"/>
                </a:solidFill>
              </a:defRPr>
            </a:pPr>
            <a:r>
              <a:rPr sz="1400" kern="0" dirty="0">
                <a:solidFill>
                  <a:srgbClr val="222222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Values of the document</a:t>
            </a:r>
            <a:br>
              <a:rPr sz="1400" kern="0" dirty="0">
                <a:solidFill>
                  <a:srgbClr val="222222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</a:br>
            <a:r>
              <a:rPr sz="1400" kern="0" dirty="0">
                <a:solidFill>
                  <a:srgbClr val="222222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(Secret) </a:t>
            </a:r>
          </a:p>
        </p:txBody>
      </p:sp>
      <p:grpSp>
        <p:nvGrpSpPr>
          <p:cNvPr id="37" name="Group"/>
          <p:cNvGrpSpPr/>
          <p:nvPr/>
        </p:nvGrpSpPr>
        <p:grpSpPr>
          <a:xfrm>
            <a:off x="197649" y="678212"/>
            <a:ext cx="2472031" cy="2770976"/>
            <a:chOff x="0" y="0"/>
            <a:chExt cx="4687701" cy="5254591"/>
          </a:xfrm>
        </p:grpSpPr>
        <p:sp>
          <p:nvSpPr>
            <p:cNvPr id="38" name="Rounded Rectangle"/>
            <p:cNvSpPr/>
            <p:nvPr/>
          </p:nvSpPr>
          <p:spPr>
            <a:xfrm>
              <a:off x="0" y="0"/>
              <a:ext cx="4687701" cy="5254591"/>
            </a:xfrm>
            <a:prstGeom prst="roundRect">
              <a:avLst>
                <a:gd name="adj" fmla="val 4923"/>
              </a:avLst>
            </a:prstGeom>
            <a:solidFill>
              <a:srgbClr val="ED21E7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49" hangingPunct="0">
                <a:lnSpc>
                  <a:spcPct val="80000"/>
                </a:lnSpc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 sz="1476" kern="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endParaRPr>
            </a:p>
          </p:txBody>
        </p:sp>
        <p:sp>
          <p:nvSpPr>
            <p:cNvPr id="39" name="{…"/>
            <p:cNvSpPr txBox="1"/>
            <p:nvPr/>
          </p:nvSpPr>
          <p:spPr>
            <a:xfrm>
              <a:off x="254870" y="476067"/>
              <a:ext cx="4412264" cy="4302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pPr defTabSz="308049" hangingPunct="0">
                <a:defRPr sz="2100">
                  <a:solidFill>
                    <a:srgbClr val="F5FCFF"/>
                  </a:solidFill>
                </a:defRPr>
              </a:pPr>
              <a:r>
                <a:rPr sz="1107" kern="0" dirty="0">
                  <a:solidFill>
                    <a:srgbClr val="F5FC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rPr>
                <a:t>{</a:t>
              </a:r>
            </a:p>
            <a:p>
              <a:pPr defTabSz="308049" hangingPunct="0">
                <a:defRPr sz="2100">
                  <a:solidFill>
                    <a:srgbClr val="F5FCFF"/>
                  </a:solidFill>
                </a:defRPr>
              </a:pPr>
              <a:r>
                <a:rPr sz="1107" kern="0" dirty="0">
                  <a:solidFill>
                    <a:srgbClr val="F5FC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rPr>
                <a:t>	"ShipperName":</a:t>
              </a:r>
            </a:p>
            <a:p>
              <a:pPr defTabSz="308049" hangingPunct="0">
                <a:defRPr sz="2100">
                  <a:solidFill>
                    <a:srgbClr val="F5FCFF"/>
                  </a:solidFill>
                </a:defRPr>
              </a:pPr>
              <a:r>
                <a:rPr sz="1107" kern="0" dirty="0">
                  <a:solidFill>
                    <a:srgbClr val="F5FC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rPr>
                <a:t>	"From Address": </a:t>
              </a:r>
              <a:endParaRPr lang="en-US" sz="1107" kern="0" dirty="0">
                <a:solidFill>
                  <a:srgbClr val="F5FCFF"/>
                </a:solidFill>
                <a:latin typeface="Avenir Next Medium"/>
                <a:ea typeface="Avenir Next Medium"/>
                <a:cs typeface="Avenir Next Medium"/>
                <a:sym typeface="Avenir Next Medium"/>
              </a:endParaRPr>
            </a:p>
            <a:p>
              <a:pPr defTabSz="308049" hangingPunct="0">
                <a:defRPr sz="2100">
                  <a:solidFill>
                    <a:srgbClr val="F5FCFF"/>
                  </a:solidFill>
                </a:defRPr>
              </a:pPr>
              <a:r>
                <a:rPr sz="1107" kern="0" dirty="0">
                  <a:solidFill>
                    <a:srgbClr val="F5FC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rPr>
                <a:t>	"To Address": </a:t>
              </a:r>
              <a:endParaRPr lang="en-US" sz="1107" kern="0" dirty="0">
                <a:solidFill>
                  <a:srgbClr val="F5FCFF"/>
                </a:solidFill>
                <a:latin typeface="Avenir Next Medium"/>
                <a:ea typeface="Avenir Next Medium"/>
                <a:cs typeface="Avenir Next Medium"/>
                <a:sym typeface="Avenir Next Medium"/>
              </a:endParaRPr>
            </a:p>
            <a:p>
              <a:pPr defTabSz="308049" hangingPunct="0">
                <a:defRPr sz="2100">
                  <a:solidFill>
                    <a:srgbClr val="F5FCFF"/>
                  </a:solidFill>
                </a:defRPr>
              </a:pPr>
              <a:r>
                <a:rPr sz="1107" kern="0" dirty="0">
                  <a:solidFill>
                    <a:srgbClr val="F5FC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rPr>
                <a:t>	"Item Name": </a:t>
              </a:r>
            </a:p>
            <a:p>
              <a:pPr defTabSz="308049" hangingPunct="0">
                <a:defRPr sz="2100">
                  <a:solidFill>
                    <a:srgbClr val="F5FCFF"/>
                  </a:solidFill>
                </a:defRPr>
              </a:pPr>
              <a:r>
                <a:rPr sz="1107" kern="0" dirty="0">
                  <a:solidFill>
                    <a:srgbClr val="F5FC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rPr>
                <a:t>	"Item Price": </a:t>
              </a:r>
            </a:p>
            <a:p>
              <a:pPr defTabSz="308049" hangingPunct="0">
                <a:defRPr sz="2100">
                  <a:solidFill>
                    <a:srgbClr val="F5FCFF"/>
                  </a:solidFill>
                </a:defRPr>
              </a:pPr>
              <a:r>
                <a:rPr sz="1107" kern="0" dirty="0">
                  <a:solidFill>
                    <a:srgbClr val="F5FC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rPr>
                <a:t>	"Quantity": </a:t>
              </a:r>
            </a:p>
            <a:p>
              <a:pPr defTabSz="308049" hangingPunct="0">
                <a:defRPr sz="2100">
                  <a:solidFill>
                    <a:srgbClr val="F5FCFF"/>
                  </a:solidFill>
                </a:defRPr>
              </a:pPr>
              <a:r>
                <a:rPr sz="1107" kern="0" dirty="0">
                  <a:solidFill>
                    <a:srgbClr val="F5FC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rPr>
                <a:t>	"Item Amount": </a:t>
              </a:r>
            </a:p>
            <a:p>
              <a:pPr defTabSz="308049" hangingPunct="0">
                <a:defRPr sz="2100">
                  <a:solidFill>
                    <a:srgbClr val="F5FCFF"/>
                  </a:solidFill>
                </a:defRPr>
              </a:pPr>
              <a:r>
                <a:rPr sz="1107" kern="0" dirty="0">
                  <a:solidFill>
                    <a:srgbClr val="F5FC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rPr>
                <a:t>	"Tax": </a:t>
              </a:r>
            </a:p>
            <a:p>
              <a:pPr defTabSz="308049" hangingPunct="0">
                <a:defRPr sz="2100">
                  <a:solidFill>
                    <a:srgbClr val="F5FCFF"/>
                  </a:solidFill>
                </a:defRPr>
              </a:pPr>
              <a:r>
                <a:rPr sz="1107" kern="0" dirty="0">
                  <a:solidFill>
                    <a:srgbClr val="F5FC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rPr>
                <a:t>	"Total Amount": </a:t>
              </a:r>
            </a:p>
            <a:p>
              <a:pPr defTabSz="308049" hangingPunct="0">
                <a:defRPr sz="2100">
                  <a:solidFill>
                    <a:srgbClr val="F5FCFF"/>
                  </a:solidFill>
                </a:defRPr>
              </a:pPr>
              <a:r>
                <a:rPr sz="1107" kern="0" dirty="0">
                  <a:solidFill>
                    <a:srgbClr val="F5FC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rPr>
                <a:t>	"Priority Clearance": </a:t>
              </a:r>
            </a:p>
            <a:p>
              <a:pPr defTabSz="308049" hangingPunct="0">
                <a:defRPr sz="2100">
                  <a:solidFill>
                    <a:srgbClr val="F5FCFF"/>
                  </a:solidFill>
                </a:defRPr>
              </a:pPr>
              <a:r>
                <a:rPr sz="1107" kern="0" dirty="0">
                  <a:solidFill>
                    <a:srgbClr val="F5FC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rPr>
                <a:t>	"Amount Paid":</a:t>
              </a:r>
            </a:p>
            <a:p>
              <a:pPr defTabSz="308049" hangingPunct="0">
                <a:defRPr sz="2100">
                  <a:solidFill>
                    <a:srgbClr val="F5FCFF"/>
                  </a:solidFill>
                </a:defRPr>
              </a:pPr>
              <a:r>
                <a:rPr sz="1107" kern="0" dirty="0">
                  <a:solidFill>
                    <a:srgbClr val="F5FC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rPr>
                <a:t>}</a:t>
              </a:r>
            </a:p>
          </p:txBody>
        </p:sp>
      </p:grpSp>
      <p:grpSp>
        <p:nvGrpSpPr>
          <p:cNvPr id="40" name="Group"/>
          <p:cNvGrpSpPr/>
          <p:nvPr/>
        </p:nvGrpSpPr>
        <p:grpSpPr>
          <a:xfrm>
            <a:off x="6474321" y="685012"/>
            <a:ext cx="2472031" cy="2770976"/>
            <a:chOff x="0" y="0"/>
            <a:chExt cx="4687701" cy="5254591"/>
          </a:xfrm>
        </p:grpSpPr>
        <p:sp>
          <p:nvSpPr>
            <p:cNvPr id="41" name="Rounded Rectangle"/>
            <p:cNvSpPr/>
            <p:nvPr/>
          </p:nvSpPr>
          <p:spPr>
            <a:xfrm>
              <a:off x="0" y="0"/>
              <a:ext cx="4687701" cy="5254591"/>
            </a:xfrm>
            <a:prstGeom prst="roundRect">
              <a:avLst>
                <a:gd name="adj" fmla="val 4923"/>
              </a:avLst>
            </a:prstGeom>
            <a:solidFill>
              <a:srgbClr val="C52060">
                <a:lumMod val="60000"/>
                <a:lumOff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marL="0" marR="0" lvl="0" indent="0" algn="ctr" defTabSz="308049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 kumimoji="0" sz="1476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N Condensed"/>
                <a:ea typeface="DIN Condensed"/>
                <a:cs typeface="DIN Condensed"/>
                <a:sym typeface="DIN Condensed"/>
              </a:endParaRPr>
            </a:p>
          </p:txBody>
        </p:sp>
        <p:sp>
          <p:nvSpPr>
            <p:cNvPr id="42" name="{…"/>
            <p:cNvSpPr txBox="1"/>
            <p:nvPr/>
          </p:nvSpPr>
          <p:spPr>
            <a:xfrm>
              <a:off x="254870" y="476067"/>
              <a:ext cx="4412264" cy="4302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{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: “Sony Inc.”,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</a:t>
              </a:r>
              <a:r>
                <a:rPr kumimoji="0" lang="en-US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:</a:t>
              </a: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"Singapore",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</a:t>
              </a:r>
              <a:r>
                <a:rPr kumimoji="0" lang="en-US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:</a:t>
              </a: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"Bangalore",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</a:t>
              </a:r>
              <a:r>
                <a:rPr kumimoji="0" lang="en-US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:</a:t>
              </a: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"Television",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</a:t>
              </a:r>
              <a:r>
                <a:rPr kumimoji="0" lang="en-US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:</a:t>
              </a: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2000,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</a:t>
              </a:r>
              <a:r>
                <a:rPr kumimoji="0" lang="en-US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:</a:t>
              </a: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10,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</a:t>
              </a:r>
              <a:r>
                <a:rPr kumimoji="0" lang="en-US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:</a:t>
              </a: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20000,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</a:t>
              </a:r>
              <a:r>
                <a:rPr kumimoji="0" lang="en-US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:</a:t>
              </a: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4000,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</a:t>
              </a:r>
              <a:r>
                <a:rPr kumimoji="0" lang="en-US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:</a:t>
              </a: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24000,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</a:t>
              </a:r>
              <a:r>
                <a:rPr kumimoji="0" lang="en-US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:</a:t>
              </a: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0,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</a:t>
              </a:r>
              <a:r>
                <a:rPr kumimoji="0" lang="en-US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:</a:t>
              </a: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24000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 dirty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}</a:t>
              </a:r>
            </a:p>
          </p:txBody>
        </p:sp>
      </p:grpSp>
      <p:sp>
        <p:nvSpPr>
          <p:cNvPr id="43" name="Values of the document (Secret)"/>
          <p:cNvSpPr txBox="1"/>
          <p:nvPr/>
        </p:nvSpPr>
        <p:spPr>
          <a:xfrm>
            <a:off x="4113743" y="3570202"/>
            <a:ext cx="916517" cy="269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algn="ctr" defTabSz="308049" hangingPunct="0">
              <a:spcBef>
                <a:spcPts val="1266"/>
              </a:spcBef>
              <a:defRPr>
                <a:solidFill>
                  <a:srgbClr val="FFFFFF"/>
                </a:solidFill>
              </a:defRPr>
            </a:pPr>
            <a:r>
              <a:rPr lang="en-US" sz="1400" kern="0" dirty="0">
                <a:solidFill>
                  <a:srgbClr val="222222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Document</a:t>
            </a:r>
            <a:endParaRPr sz="1400" kern="0" dirty="0">
              <a:solidFill>
                <a:srgbClr val="222222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6E50CAFF-FECC-0248-97FF-C225CCDC496D}"/>
              </a:ext>
            </a:extLst>
          </p:cNvPr>
          <p:cNvSpPr txBox="1"/>
          <p:nvPr/>
        </p:nvSpPr>
        <p:spPr>
          <a:xfrm>
            <a:off x="235070" y="4040246"/>
            <a:ext cx="8689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" panose="020B0503050203000203" pitchFamily="34" charset="77"/>
              </a:rPr>
              <a:t>Document owner can compute one time commitment for the entire document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IBM Plex Sans" panose="020B0503050203000203" pitchFamily="34" charset="77"/>
              </a:rPr>
              <a:t>Generate </a:t>
            </a:r>
            <a:r>
              <a:rPr lang="en-US" sz="1200" dirty="0">
                <a:latin typeface="IBM Plex Sans" panose="020B0503050203000203" pitchFamily="34" charset="77"/>
              </a:rPr>
              <a:t>proofs for important properties that anyone can verify asynchronously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IBM Plex Sans" panose="020B0503050203000203" pitchFamily="34" charset="77"/>
              </a:rPr>
              <a:t>Embed </a:t>
            </a:r>
            <a:r>
              <a:rPr lang="en-US" sz="1200" dirty="0">
                <a:latin typeface="IBM Plex Sans" panose="020B0503050203000203" pitchFamily="34" charset="77"/>
              </a:rPr>
              <a:t>the proof verification in smart contracts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IBM Plex Sans" panose="020B0503050203000203" pitchFamily="34" charset="77"/>
              </a:rPr>
              <a:t>Document </a:t>
            </a:r>
            <a:r>
              <a:rPr lang="en-US" sz="1200" dirty="0">
                <a:latin typeface="IBM Plex Sans" panose="020B0503050203000203" pitchFamily="34" charset="77"/>
              </a:rPr>
              <a:t>owner can allow a regulator to verify that tax is computed correctly in a scalable, privacy-preserving manner</a:t>
            </a:r>
          </a:p>
        </p:txBody>
      </p:sp>
    </p:spTree>
    <p:extLst>
      <p:ext uri="{BB962C8B-B14F-4D97-AF65-F5344CB8AC3E}">
        <p14:creationId xmlns:p14="http://schemas.microsoft.com/office/powerpoint/2010/main" val="23275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1" y="175530"/>
            <a:ext cx="7704495" cy="800100"/>
          </a:xfrm>
        </p:spPr>
        <p:txBody>
          <a:bodyPr/>
          <a:lstStyle/>
          <a:p>
            <a:r>
              <a:rPr lang="en-US" dirty="0" smtClean="0"/>
              <a:t>Sample Predicates on Confidential Document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6" name="Group"/>
          <p:cNvGrpSpPr/>
          <p:nvPr/>
        </p:nvGrpSpPr>
        <p:grpSpPr>
          <a:xfrm>
            <a:off x="1801476" y="1366242"/>
            <a:ext cx="2472031" cy="2770977"/>
            <a:chOff x="0" y="0"/>
            <a:chExt cx="4687701" cy="5254591"/>
          </a:xfrm>
        </p:grpSpPr>
        <p:sp>
          <p:nvSpPr>
            <p:cNvPr id="7" name="Rounded Rectangle"/>
            <p:cNvSpPr/>
            <p:nvPr/>
          </p:nvSpPr>
          <p:spPr>
            <a:xfrm>
              <a:off x="0" y="0"/>
              <a:ext cx="4687701" cy="5254591"/>
            </a:xfrm>
            <a:prstGeom prst="roundRect">
              <a:avLst>
                <a:gd name="adj" fmla="val 4923"/>
              </a:avLst>
            </a:prstGeom>
            <a:solidFill>
              <a:srgbClr val="E42832">
                <a:hueOff val="-180946"/>
                <a:satOff val="-2351"/>
                <a:lumOff val="-871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marL="0" marR="0" lvl="0" indent="0" algn="ctr" defTabSz="308049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 kumimoji="0" sz="1476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N Condensed"/>
                <a:ea typeface="DIN Condensed"/>
                <a:cs typeface="DIN Condensed"/>
                <a:sym typeface="DIN Condensed"/>
              </a:endParaRPr>
            </a:p>
          </p:txBody>
        </p:sp>
        <p:sp>
          <p:nvSpPr>
            <p:cNvPr id="8" name="[…"/>
            <p:cNvSpPr txBox="1"/>
            <p:nvPr/>
          </p:nvSpPr>
          <p:spPr>
            <a:xfrm>
              <a:off x="254870" y="476067"/>
              <a:ext cx="4412264" cy="4302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[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“Sony Inc.”,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"Singapore",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"Bangalore",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"Television",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2000,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10,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20000,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4000,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24000,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0,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24000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]</a:t>
              </a:r>
            </a:p>
          </p:txBody>
        </p:sp>
      </p:grpSp>
      <p:sp>
        <p:nvSpPr>
          <p:cNvPr id="9" name="[0] == “Sony Inc”…"/>
          <p:cNvSpPr/>
          <p:nvPr/>
        </p:nvSpPr>
        <p:spPr>
          <a:xfrm>
            <a:off x="4479282" y="1370534"/>
            <a:ext cx="3317609" cy="1489692"/>
          </a:xfrm>
          <a:prstGeom prst="roundRect">
            <a:avLst>
              <a:gd name="adj" fmla="val 6744"/>
            </a:avLst>
          </a:prstGeom>
          <a:solidFill>
            <a:srgbClr val="34A5D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 anchor="ctr"/>
          <a:lstStyle/>
          <a:p>
            <a:pPr marL="0" marR="0" lvl="0" indent="0" algn="ctr" defTabSz="308049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rPr kumimoji="0" sz="1476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N Condensed"/>
                <a:ea typeface="DIN Condensed"/>
                <a:cs typeface="DIN Condensed"/>
                <a:sym typeface="DIN Condensed"/>
              </a:rPr>
              <a:t>[0] == “Sony Inc”</a:t>
            </a:r>
          </a:p>
          <a:p>
            <a:pPr marL="0" marR="0" lvl="0" indent="0" algn="ctr" defTabSz="308049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kumimoji="0" sz="1476" b="0" i="0" u="none" strike="noStrike" kern="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 Condensed"/>
              <a:ea typeface="DIN Condensed"/>
              <a:cs typeface="DIN Condensed"/>
              <a:sym typeface="DIN Condensed"/>
            </a:endParaRPr>
          </a:p>
          <a:p>
            <a:pPr marL="0" marR="0" lvl="0" indent="0" algn="ctr" defTabSz="308049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rPr kumimoji="0" sz="1476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N Condensed"/>
                <a:ea typeface="DIN Condensed"/>
                <a:cs typeface="DIN Condensed"/>
                <a:sym typeface="DIN Condensed"/>
              </a:rPr>
              <a:t>[4] * [5]  ==  [6]</a:t>
            </a:r>
          </a:p>
          <a:p>
            <a:pPr marL="0" marR="0" lvl="0" indent="0" algn="ctr" defTabSz="308049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kumimoji="0" sz="1476" b="0" i="0" u="none" strike="noStrike" kern="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 Condensed"/>
              <a:ea typeface="DIN Condensed"/>
              <a:cs typeface="DIN Condensed"/>
              <a:sym typeface="DIN Condensed"/>
            </a:endParaRPr>
          </a:p>
          <a:p>
            <a:pPr marL="0" marR="0" lvl="0" indent="0" algn="ctr" defTabSz="308049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rPr kumimoji="0" sz="1476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N Condensed"/>
                <a:ea typeface="DIN Condensed"/>
                <a:cs typeface="DIN Condensed"/>
                <a:sym typeface="DIN Condensed"/>
              </a:rPr>
              <a:t>[7] == 20 / 100 * [6] </a:t>
            </a:r>
          </a:p>
          <a:p>
            <a:pPr marL="0" marR="0" lvl="0" indent="0" algn="ctr" defTabSz="308049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kumimoji="0" sz="1476" b="0" i="0" u="none" strike="noStrike" kern="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 Condensed"/>
              <a:ea typeface="DIN Condensed"/>
              <a:cs typeface="DIN Condensed"/>
              <a:sym typeface="DIN Condensed"/>
            </a:endParaRPr>
          </a:p>
          <a:p>
            <a:pPr marL="0" marR="0" lvl="0" indent="0" algn="ctr" defTabSz="308049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rPr kumimoji="0" sz="1476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N Condensed"/>
                <a:ea typeface="DIN Condensed"/>
                <a:cs typeface="DIN Condensed"/>
                <a:sym typeface="DIN Condensed"/>
              </a:rPr>
              <a:t>[10]  ==  [8] + [9]</a:t>
            </a:r>
          </a:p>
        </p:txBody>
      </p:sp>
      <p:grpSp>
        <p:nvGrpSpPr>
          <p:cNvPr id="10" name="Group"/>
          <p:cNvGrpSpPr/>
          <p:nvPr/>
        </p:nvGrpSpPr>
        <p:grpSpPr>
          <a:xfrm>
            <a:off x="1522647" y="1366242"/>
            <a:ext cx="676073" cy="2770976"/>
            <a:chOff x="0" y="0"/>
            <a:chExt cx="1282033" cy="5254590"/>
          </a:xfrm>
        </p:grpSpPr>
        <p:sp>
          <p:nvSpPr>
            <p:cNvPr id="11" name="Rounded Rectangle"/>
            <p:cNvSpPr/>
            <p:nvPr/>
          </p:nvSpPr>
          <p:spPr>
            <a:xfrm>
              <a:off x="0" y="0"/>
              <a:ext cx="1281563" cy="5254591"/>
            </a:xfrm>
            <a:prstGeom prst="roundRect">
              <a:avLst>
                <a:gd name="adj" fmla="val 18007"/>
              </a:avLst>
            </a:prstGeom>
            <a:solidFill>
              <a:srgbClr val="E42832">
                <a:hueOff val="-180946"/>
                <a:satOff val="-2351"/>
                <a:lumOff val="-871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marL="0" marR="0" lvl="0" indent="0" algn="ctr" defTabSz="308049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 kumimoji="0" sz="1476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N Condensed"/>
                <a:ea typeface="DIN Condensed"/>
                <a:cs typeface="DIN Condensed"/>
                <a:sym typeface="DIN Condensed"/>
              </a:endParaRPr>
            </a:p>
          </p:txBody>
        </p:sp>
        <p:sp>
          <p:nvSpPr>
            <p:cNvPr id="12" name="[…"/>
            <p:cNvSpPr txBox="1"/>
            <p:nvPr/>
          </p:nvSpPr>
          <p:spPr>
            <a:xfrm>
              <a:off x="254870" y="182545"/>
              <a:ext cx="1027164" cy="488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[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0,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1,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2,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3,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4,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5,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6,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7,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8,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9,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10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]</a:t>
              </a:r>
            </a:p>
          </p:txBody>
        </p:sp>
      </p:grpSp>
      <p:grpSp>
        <p:nvGrpSpPr>
          <p:cNvPr id="13" name="Group"/>
          <p:cNvGrpSpPr/>
          <p:nvPr/>
        </p:nvGrpSpPr>
        <p:grpSpPr>
          <a:xfrm>
            <a:off x="1321460" y="1366242"/>
            <a:ext cx="3058377" cy="3080743"/>
            <a:chOff x="0" y="0"/>
            <a:chExt cx="5799588" cy="5842000"/>
          </a:xfrm>
        </p:grpSpPr>
        <p:grpSp>
          <p:nvGrpSpPr>
            <p:cNvPr id="14" name="Group"/>
            <p:cNvGrpSpPr/>
            <p:nvPr/>
          </p:nvGrpSpPr>
          <p:grpSpPr>
            <a:xfrm>
              <a:off x="587850" y="0"/>
              <a:ext cx="5211739" cy="5842000"/>
              <a:chOff x="0" y="0"/>
              <a:chExt cx="5211738" cy="5842000"/>
            </a:xfrm>
          </p:grpSpPr>
          <p:sp>
            <p:nvSpPr>
              <p:cNvPr id="17" name="Rounded Rectangle"/>
              <p:cNvSpPr/>
              <p:nvPr/>
            </p:nvSpPr>
            <p:spPr>
              <a:xfrm>
                <a:off x="0" y="0"/>
                <a:ext cx="5211739" cy="5842001"/>
              </a:xfrm>
              <a:prstGeom prst="roundRect">
                <a:avLst>
                  <a:gd name="adj" fmla="val 4923"/>
                </a:avLst>
              </a:prstGeom>
              <a:solidFill>
                <a:srgbClr val="3F969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marL="0" marR="0" lvl="0" indent="0" algn="ctr" defTabSz="308049" eaLnBrk="1" fontAlgn="auto" latinLnBrk="0" hangingPunct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kumimoji="0" sz="1476" b="0" i="0" u="none" strike="noStrike" kern="0" cap="all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IN Condensed"/>
                  <a:ea typeface="DIN Condensed"/>
                  <a:cs typeface="DIN Condensed"/>
                  <a:sym typeface="DIN Condensed"/>
                </a:endParaRPr>
              </a:p>
            </p:txBody>
          </p:sp>
          <p:sp>
            <p:nvSpPr>
              <p:cNvPr id="18" name="{…"/>
              <p:cNvSpPr txBox="1"/>
              <p:nvPr/>
            </p:nvSpPr>
            <p:spPr>
              <a:xfrm>
                <a:off x="283362" y="202952"/>
                <a:ext cx="4905511" cy="54360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marL="0" marR="0" lvl="0" indent="0" defTabSz="308049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100">
                    <a:solidFill>
                      <a:srgbClr val="F5FCFF"/>
                    </a:solidFill>
                  </a:defRPr>
                </a:pPr>
                <a:r>
                  <a:rPr kumimoji="0" sz="1107" b="0" i="0" u="none" strike="noStrike" kern="0" cap="none" spc="0" normalizeH="0" baseline="0" noProof="0">
                    <a:ln>
                      <a:noFill/>
                    </a:ln>
                    <a:solidFill>
                      <a:srgbClr val="F5FCFF"/>
                    </a:solidFill>
                    <a:effectLst/>
                    <a:uLnTx/>
                    <a:uFillTx/>
                    <a:latin typeface="Avenir Next Medium"/>
                    <a:ea typeface="Avenir Next Medium"/>
                    <a:cs typeface="Avenir Next Medium"/>
                    <a:sym typeface="Avenir Next Medium"/>
                  </a:rPr>
                  <a:t>{</a:t>
                </a:r>
              </a:p>
              <a:p>
                <a:pPr marL="0" marR="0" lvl="0" indent="0" defTabSz="308049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100">
                    <a:solidFill>
                      <a:srgbClr val="F5FCFF"/>
                    </a:solidFill>
                  </a:defRPr>
                </a:pPr>
                <a:r>
                  <a:rPr kumimoji="0" sz="1107" b="0" i="0" u="none" strike="noStrike" kern="0" cap="none" spc="0" normalizeH="0" baseline="0" noProof="0">
                    <a:ln>
                      <a:noFill/>
                    </a:ln>
                    <a:solidFill>
                      <a:srgbClr val="F5FCFF"/>
                    </a:solidFill>
                    <a:effectLst/>
                    <a:uLnTx/>
                    <a:uFillTx/>
                    <a:latin typeface="Avenir Next Medium"/>
                    <a:ea typeface="Avenir Next Medium"/>
                    <a:cs typeface="Avenir Next Medium"/>
                    <a:sym typeface="Avenir Next Medium"/>
                  </a:rPr>
                  <a:t>	"ShipperName": “Sony Inc.”,</a:t>
                </a:r>
              </a:p>
              <a:p>
                <a:pPr marL="0" marR="0" lvl="0" indent="0" defTabSz="308049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100">
                    <a:solidFill>
                      <a:srgbClr val="F5FCFF"/>
                    </a:solidFill>
                  </a:defRPr>
                </a:pPr>
                <a:r>
                  <a:rPr kumimoji="0" sz="1107" b="0" i="0" u="none" strike="noStrike" kern="0" cap="none" spc="0" normalizeH="0" baseline="0" noProof="0">
                    <a:ln>
                      <a:noFill/>
                    </a:ln>
                    <a:solidFill>
                      <a:srgbClr val="F5FCFF"/>
                    </a:solidFill>
                    <a:effectLst/>
                    <a:uLnTx/>
                    <a:uFillTx/>
                    <a:latin typeface="Avenir Next Medium"/>
                    <a:ea typeface="Avenir Next Medium"/>
                    <a:cs typeface="Avenir Next Medium"/>
                    <a:sym typeface="Avenir Next Medium"/>
                  </a:rPr>
                  <a:t>	"From Address": "Singapore",</a:t>
                </a:r>
              </a:p>
              <a:p>
                <a:pPr marL="0" marR="0" lvl="0" indent="0" defTabSz="308049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100">
                    <a:solidFill>
                      <a:srgbClr val="F5FCFF"/>
                    </a:solidFill>
                  </a:defRPr>
                </a:pPr>
                <a:r>
                  <a:rPr kumimoji="0" sz="1107" b="0" i="0" u="none" strike="noStrike" kern="0" cap="none" spc="0" normalizeH="0" baseline="0" noProof="0">
                    <a:ln>
                      <a:noFill/>
                    </a:ln>
                    <a:solidFill>
                      <a:srgbClr val="F5FCFF"/>
                    </a:solidFill>
                    <a:effectLst/>
                    <a:uLnTx/>
                    <a:uFillTx/>
                    <a:latin typeface="Avenir Next Medium"/>
                    <a:ea typeface="Avenir Next Medium"/>
                    <a:cs typeface="Avenir Next Medium"/>
                    <a:sym typeface="Avenir Next Medium"/>
                  </a:rPr>
                  <a:t>	"To Address": "Bangalore",</a:t>
                </a:r>
              </a:p>
              <a:p>
                <a:pPr marL="0" marR="0" lvl="0" indent="0" defTabSz="308049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100">
                    <a:solidFill>
                      <a:srgbClr val="F5FCFF"/>
                    </a:solidFill>
                  </a:defRPr>
                </a:pPr>
                <a:r>
                  <a:rPr kumimoji="0" sz="1107" b="0" i="0" u="none" strike="noStrike" kern="0" cap="none" spc="0" normalizeH="0" baseline="0" noProof="0">
                    <a:ln>
                      <a:noFill/>
                    </a:ln>
                    <a:solidFill>
                      <a:srgbClr val="F5FCFF"/>
                    </a:solidFill>
                    <a:effectLst/>
                    <a:uLnTx/>
                    <a:uFillTx/>
                    <a:latin typeface="Avenir Next Medium"/>
                    <a:ea typeface="Avenir Next Medium"/>
                    <a:cs typeface="Avenir Next Medium"/>
                    <a:sym typeface="Avenir Next Medium"/>
                  </a:rPr>
                  <a:t>	"Item Name": "Television",</a:t>
                </a:r>
              </a:p>
              <a:p>
                <a:pPr marL="0" marR="0" lvl="0" indent="0" defTabSz="308049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100">
                    <a:solidFill>
                      <a:srgbClr val="F5FCFF"/>
                    </a:solidFill>
                  </a:defRPr>
                </a:pPr>
                <a:r>
                  <a:rPr kumimoji="0" sz="1107" b="0" i="0" u="none" strike="noStrike" kern="0" cap="none" spc="0" normalizeH="0" baseline="0" noProof="0">
                    <a:ln>
                      <a:noFill/>
                    </a:ln>
                    <a:solidFill>
                      <a:srgbClr val="F5FCFF"/>
                    </a:solidFill>
                    <a:effectLst/>
                    <a:uLnTx/>
                    <a:uFillTx/>
                    <a:latin typeface="Avenir Next Medium"/>
                    <a:ea typeface="Avenir Next Medium"/>
                    <a:cs typeface="Avenir Next Medium"/>
                    <a:sym typeface="Avenir Next Medium"/>
                  </a:rPr>
                  <a:t>	"Item Price": 2000,</a:t>
                </a:r>
              </a:p>
              <a:p>
                <a:pPr marL="0" marR="0" lvl="0" indent="0" defTabSz="308049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100">
                    <a:solidFill>
                      <a:srgbClr val="F5FCFF"/>
                    </a:solidFill>
                  </a:defRPr>
                </a:pPr>
                <a:r>
                  <a:rPr kumimoji="0" sz="1107" b="0" i="0" u="none" strike="noStrike" kern="0" cap="none" spc="0" normalizeH="0" baseline="0" noProof="0">
                    <a:ln>
                      <a:noFill/>
                    </a:ln>
                    <a:solidFill>
                      <a:srgbClr val="F5FCFF"/>
                    </a:solidFill>
                    <a:effectLst/>
                    <a:uLnTx/>
                    <a:uFillTx/>
                    <a:latin typeface="Avenir Next Medium"/>
                    <a:ea typeface="Avenir Next Medium"/>
                    <a:cs typeface="Avenir Next Medium"/>
                    <a:sym typeface="Avenir Next Medium"/>
                  </a:rPr>
                  <a:t>	"Quantity": 10,</a:t>
                </a:r>
              </a:p>
              <a:p>
                <a:pPr marL="0" marR="0" lvl="0" indent="0" defTabSz="308049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100">
                    <a:solidFill>
                      <a:srgbClr val="F5FCFF"/>
                    </a:solidFill>
                  </a:defRPr>
                </a:pPr>
                <a:r>
                  <a:rPr kumimoji="0" sz="1107" b="0" i="0" u="none" strike="noStrike" kern="0" cap="none" spc="0" normalizeH="0" baseline="0" noProof="0">
                    <a:ln>
                      <a:noFill/>
                    </a:ln>
                    <a:solidFill>
                      <a:srgbClr val="F5FCFF"/>
                    </a:solidFill>
                    <a:effectLst/>
                    <a:uLnTx/>
                    <a:uFillTx/>
                    <a:latin typeface="Avenir Next Medium"/>
                    <a:ea typeface="Avenir Next Medium"/>
                    <a:cs typeface="Avenir Next Medium"/>
                    <a:sym typeface="Avenir Next Medium"/>
                  </a:rPr>
                  <a:t>	"Item Amount": 20000,</a:t>
                </a:r>
              </a:p>
              <a:p>
                <a:pPr marL="0" marR="0" lvl="0" indent="0" defTabSz="308049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100">
                    <a:solidFill>
                      <a:srgbClr val="F5FCFF"/>
                    </a:solidFill>
                  </a:defRPr>
                </a:pPr>
                <a:r>
                  <a:rPr kumimoji="0" sz="1107" b="0" i="0" u="none" strike="noStrike" kern="0" cap="none" spc="0" normalizeH="0" baseline="0" noProof="0">
                    <a:ln>
                      <a:noFill/>
                    </a:ln>
                    <a:solidFill>
                      <a:srgbClr val="F5FCFF"/>
                    </a:solidFill>
                    <a:effectLst/>
                    <a:uLnTx/>
                    <a:uFillTx/>
                    <a:latin typeface="Avenir Next Medium"/>
                    <a:ea typeface="Avenir Next Medium"/>
                    <a:cs typeface="Avenir Next Medium"/>
                    <a:sym typeface="Avenir Next Medium"/>
                  </a:rPr>
                  <a:t>	"Tax": 4000,</a:t>
                </a:r>
              </a:p>
              <a:p>
                <a:pPr marL="0" marR="0" lvl="0" indent="0" defTabSz="308049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100">
                    <a:solidFill>
                      <a:srgbClr val="F5FCFF"/>
                    </a:solidFill>
                  </a:defRPr>
                </a:pPr>
                <a:r>
                  <a:rPr kumimoji="0" sz="1107" b="0" i="0" u="none" strike="noStrike" kern="0" cap="none" spc="0" normalizeH="0" baseline="0" noProof="0">
                    <a:ln>
                      <a:noFill/>
                    </a:ln>
                    <a:solidFill>
                      <a:srgbClr val="F5FCFF"/>
                    </a:solidFill>
                    <a:effectLst/>
                    <a:uLnTx/>
                    <a:uFillTx/>
                    <a:latin typeface="Avenir Next Medium"/>
                    <a:ea typeface="Avenir Next Medium"/>
                    <a:cs typeface="Avenir Next Medium"/>
                    <a:sym typeface="Avenir Next Medium"/>
                  </a:rPr>
                  <a:t>	"Total Amount": 24000,</a:t>
                </a:r>
              </a:p>
              <a:p>
                <a:pPr marL="0" marR="0" lvl="0" indent="0" defTabSz="308049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100">
                    <a:solidFill>
                      <a:srgbClr val="F5FCFF"/>
                    </a:solidFill>
                  </a:defRPr>
                </a:pPr>
                <a:r>
                  <a:rPr kumimoji="0" sz="1107" b="0" i="0" u="none" strike="noStrike" kern="0" cap="none" spc="0" normalizeH="0" baseline="0" noProof="0">
                    <a:ln>
                      <a:noFill/>
                    </a:ln>
                    <a:solidFill>
                      <a:srgbClr val="F5FCFF"/>
                    </a:solidFill>
                    <a:effectLst/>
                    <a:uLnTx/>
                    <a:uFillTx/>
                    <a:latin typeface="Avenir Next Medium"/>
                    <a:ea typeface="Avenir Next Medium"/>
                    <a:cs typeface="Avenir Next Medium"/>
                    <a:sym typeface="Avenir Next Medium"/>
                  </a:rPr>
                  <a:t>	"Priority Clearance": 0,</a:t>
                </a:r>
              </a:p>
              <a:p>
                <a:pPr marL="0" marR="0" lvl="0" indent="0" defTabSz="308049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100">
                    <a:solidFill>
                      <a:srgbClr val="F5FCFF"/>
                    </a:solidFill>
                  </a:defRPr>
                </a:pPr>
                <a:r>
                  <a:rPr kumimoji="0" sz="1107" b="0" i="0" u="none" strike="noStrike" kern="0" cap="none" spc="0" normalizeH="0" baseline="0" noProof="0">
                    <a:ln>
                      <a:noFill/>
                    </a:ln>
                    <a:solidFill>
                      <a:srgbClr val="F5FCFF"/>
                    </a:solidFill>
                    <a:effectLst/>
                    <a:uLnTx/>
                    <a:uFillTx/>
                    <a:latin typeface="Avenir Next Medium"/>
                    <a:ea typeface="Avenir Next Medium"/>
                    <a:cs typeface="Avenir Next Medium"/>
                    <a:sym typeface="Avenir Next Medium"/>
                  </a:rPr>
                  <a:t>	"Amount Paid": 24000</a:t>
                </a:r>
              </a:p>
              <a:p>
                <a:pPr marL="0" marR="0" lvl="0" indent="0" defTabSz="308049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100">
                    <a:solidFill>
                      <a:srgbClr val="F5FCFF"/>
                    </a:solidFill>
                  </a:defRPr>
                </a:pPr>
                <a:r>
                  <a:rPr kumimoji="0" sz="1107" b="0" i="0" u="none" strike="noStrike" kern="0" cap="none" spc="0" normalizeH="0" baseline="0" noProof="0">
                    <a:ln>
                      <a:noFill/>
                    </a:ln>
                    <a:solidFill>
                      <a:srgbClr val="F5FCFF"/>
                    </a:solidFill>
                    <a:effectLst/>
                    <a:uLnTx/>
                    <a:uFillTx/>
                    <a:latin typeface="Avenir Next Medium"/>
                    <a:ea typeface="Avenir Next Medium"/>
                    <a:cs typeface="Avenir Next Medium"/>
                    <a:sym typeface="Avenir Next Medium"/>
                  </a:rPr>
                  <a:t>}</a:t>
                </a:r>
              </a:p>
            </p:txBody>
          </p:sp>
        </p:grpSp>
        <p:sp>
          <p:nvSpPr>
            <p:cNvPr id="15" name="Rounded Rectangle"/>
            <p:cNvSpPr/>
            <p:nvPr/>
          </p:nvSpPr>
          <p:spPr>
            <a:xfrm>
              <a:off x="0" y="0"/>
              <a:ext cx="1424829" cy="5842001"/>
            </a:xfrm>
            <a:prstGeom prst="roundRect">
              <a:avLst>
                <a:gd name="adj" fmla="val 18007"/>
              </a:avLst>
            </a:prstGeom>
            <a:solidFill>
              <a:srgbClr val="3F969A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marL="0" marR="0" lvl="0" indent="0" algn="ctr" defTabSz="308049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 kumimoji="0" sz="1476" b="0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N Condensed"/>
                <a:ea typeface="DIN Condensed"/>
                <a:cs typeface="DIN Condensed"/>
                <a:sym typeface="DIN Condensed"/>
              </a:endParaRPr>
            </a:p>
          </p:txBody>
        </p:sp>
        <p:sp>
          <p:nvSpPr>
            <p:cNvPr id="16" name="[…"/>
            <p:cNvSpPr txBox="1"/>
            <p:nvPr/>
          </p:nvSpPr>
          <p:spPr>
            <a:xfrm>
              <a:off x="283362" y="202952"/>
              <a:ext cx="1141991" cy="54360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[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0,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1,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2,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3,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4,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5,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6,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7,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8,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9,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	10</a:t>
              </a:r>
            </a:p>
            <a:p>
              <a:pPr marL="0" marR="0" lvl="0" indent="0" defTabSz="30804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>
                  <a:solidFill>
                    <a:srgbClr val="F5FCFF"/>
                  </a:solidFill>
                </a:defRPr>
              </a:pPr>
              <a:r>
                <a:rPr kumimoji="0" sz="1107" b="0" i="0" u="none" strike="noStrike" kern="0" cap="none" spc="0" normalizeH="0" baseline="0" noProof="0">
                  <a:ln>
                    <a:noFill/>
                  </a:ln>
                  <a:solidFill>
                    <a:srgbClr val="F5FCFF"/>
                  </a:solidFill>
                  <a:effectLst/>
                  <a:uLnTx/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]</a:t>
              </a:r>
            </a:p>
          </p:txBody>
        </p:sp>
      </p:grpSp>
      <p:sp>
        <p:nvSpPr>
          <p:cNvPr id="19" name="The shipper is : “Sony Inc”…"/>
          <p:cNvSpPr/>
          <p:nvPr/>
        </p:nvSpPr>
        <p:spPr>
          <a:xfrm>
            <a:off x="4479282" y="2955213"/>
            <a:ext cx="3317609" cy="1489693"/>
          </a:xfrm>
          <a:prstGeom prst="roundRect">
            <a:avLst>
              <a:gd name="adj" fmla="val 6744"/>
            </a:avLst>
          </a:prstGeom>
          <a:solidFill>
            <a:srgbClr val="FDCB5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 anchor="ctr"/>
          <a:lstStyle/>
          <a:p>
            <a:pPr marL="0" marR="0" lvl="0" indent="0" algn="ctr" defTabSz="308049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cap="all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rPr kumimoji="0" sz="1476" b="0" i="0" u="none" strike="noStrike" kern="0" cap="all" spc="0" normalizeH="0" baseline="0" noProof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DIN Condensed"/>
                <a:ea typeface="DIN Condensed"/>
                <a:cs typeface="DIN Condensed"/>
                <a:sym typeface="DIN Condensed"/>
              </a:rPr>
              <a:t>The shipper is : “Sony Inc”</a:t>
            </a:r>
          </a:p>
          <a:p>
            <a:pPr marL="0" marR="0" lvl="0" indent="0" algn="ctr" defTabSz="308049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cap="all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kumimoji="0" sz="1476" b="0" i="0" u="none" strike="noStrike" kern="0" cap="all" spc="0" normalizeH="0" baseline="0" noProof="0">
              <a:ln>
                <a:noFill/>
              </a:ln>
              <a:solidFill>
                <a:srgbClr val="232323"/>
              </a:solidFill>
              <a:effectLst/>
              <a:uLnTx/>
              <a:uFillTx/>
              <a:latin typeface="DIN Condensed"/>
              <a:ea typeface="DIN Condensed"/>
              <a:cs typeface="DIN Condensed"/>
              <a:sym typeface="DIN Condensed"/>
            </a:endParaRPr>
          </a:p>
          <a:p>
            <a:pPr marL="0" marR="0" lvl="0" indent="0" algn="ctr" defTabSz="308049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cap="all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rPr kumimoji="0" sz="1476" b="0" i="0" u="none" strike="noStrike" kern="0" cap="all" spc="0" normalizeH="0" baseline="0" noProof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DIN Condensed"/>
                <a:ea typeface="DIN Condensed"/>
                <a:cs typeface="DIN Condensed"/>
                <a:sym typeface="DIN Condensed"/>
              </a:rPr>
              <a:t>Item Amount == Item Price * Quantity</a:t>
            </a:r>
          </a:p>
          <a:p>
            <a:pPr marL="0" marR="0" lvl="0" indent="0" algn="ctr" defTabSz="308049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cap="all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kumimoji="0" sz="1476" b="0" i="0" u="none" strike="noStrike" kern="0" cap="all" spc="0" normalizeH="0" baseline="0" noProof="0">
              <a:ln>
                <a:noFill/>
              </a:ln>
              <a:solidFill>
                <a:srgbClr val="232323"/>
              </a:solidFill>
              <a:effectLst/>
              <a:uLnTx/>
              <a:uFillTx/>
              <a:latin typeface="DIN Condensed"/>
              <a:ea typeface="DIN Condensed"/>
              <a:cs typeface="DIN Condensed"/>
              <a:sym typeface="DIN Condensed"/>
            </a:endParaRPr>
          </a:p>
          <a:p>
            <a:pPr marL="0" marR="0" lvl="0" indent="0" algn="ctr" defTabSz="308049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cap="all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rPr kumimoji="0" sz="1476" b="0" i="0" u="none" strike="noStrike" kern="0" cap="all" spc="0" normalizeH="0" baseline="0" noProof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DIN Condensed"/>
                <a:ea typeface="DIN Condensed"/>
                <a:cs typeface="DIN Condensed"/>
                <a:sym typeface="DIN Condensed"/>
              </a:rPr>
              <a:t>Tax = 20% of Item Amount</a:t>
            </a:r>
          </a:p>
          <a:p>
            <a:pPr marL="0" marR="0" lvl="0" indent="0" algn="ctr" defTabSz="308049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cap="all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kumimoji="0" sz="1476" b="0" i="0" u="none" strike="noStrike" kern="0" cap="all" spc="0" normalizeH="0" baseline="0" noProof="0">
              <a:ln>
                <a:noFill/>
              </a:ln>
              <a:solidFill>
                <a:srgbClr val="232323"/>
              </a:solidFill>
              <a:effectLst/>
              <a:uLnTx/>
              <a:uFillTx/>
              <a:latin typeface="DIN Condensed"/>
              <a:ea typeface="DIN Condensed"/>
              <a:cs typeface="DIN Condensed"/>
              <a:sym typeface="DIN Condensed"/>
            </a:endParaRPr>
          </a:p>
          <a:p>
            <a:pPr marL="0" marR="0" lvl="0" indent="0" algn="ctr" defTabSz="308049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cap="all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rPr kumimoji="0" sz="1476" b="0" i="0" u="none" strike="noStrike" kern="0" cap="all" spc="0" normalizeH="0" baseline="0" noProof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DIN Condensed"/>
                <a:ea typeface="DIN Condensed"/>
                <a:cs typeface="DIN Condensed"/>
                <a:sym typeface="DIN Condensed"/>
              </a:rPr>
              <a:t>Amount paid = Total Amount + Priority Clearance</a:t>
            </a:r>
          </a:p>
        </p:txBody>
      </p:sp>
    </p:spTree>
    <p:extLst>
      <p:ext uri="{BB962C8B-B14F-4D97-AF65-F5344CB8AC3E}">
        <p14:creationId xmlns:p14="http://schemas.microsoft.com/office/powerpoint/2010/main" val="207500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1" y="175530"/>
            <a:ext cx="6166425" cy="800100"/>
          </a:xfrm>
        </p:spPr>
        <p:txBody>
          <a:bodyPr/>
          <a:lstStyle/>
          <a:p>
            <a:r>
              <a:rPr lang="en-US" dirty="0" smtClean="0"/>
              <a:t>Proving </a:t>
            </a:r>
            <a:r>
              <a:rPr lang="en-US" smtClean="0"/>
              <a:t>and Verification Workflow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869204" y="798163"/>
            <a:ext cx="7316118" cy="4073080"/>
            <a:chOff x="1028517" y="1079202"/>
            <a:chExt cx="7755901" cy="4582046"/>
          </a:xfrm>
        </p:grpSpPr>
        <p:sp>
          <p:nvSpPr>
            <p:cNvPr id="7" name="Proof Generation"/>
            <p:cNvSpPr/>
            <p:nvPr/>
          </p:nvSpPr>
          <p:spPr>
            <a:xfrm>
              <a:off x="4250815" y="2366373"/>
              <a:ext cx="1210589" cy="664835"/>
            </a:xfrm>
            <a:prstGeom prst="roundRect">
              <a:avLst>
                <a:gd name="adj" fmla="val 15000"/>
              </a:avLst>
            </a:prstGeom>
            <a:solidFill>
              <a:schemeClr val="bg1"/>
            </a:solidFill>
            <a:ln w="28575">
              <a:solidFill>
                <a:srgbClr val="0070C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34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lvl1pPr>
            </a:lstStyle>
            <a:p>
              <a:r>
                <a:rPr lang="en-IN" sz="1600" cap="none" dirty="0">
                  <a:solidFill>
                    <a:srgbClr val="002060"/>
                  </a:solidFill>
                </a:rPr>
                <a:t>Proof generation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28517" y="2933148"/>
              <a:ext cx="1196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2060"/>
                  </a:solidFill>
                </a:rPr>
                <a:t>Predicate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08666" y="3429000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2060"/>
                  </a:solidFill>
                </a:rPr>
                <a:t>Proving keys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05230" y="2545159"/>
              <a:ext cx="612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2060"/>
                  </a:solidFill>
                </a:rPr>
                <a:t>Proof</a:t>
              </a:r>
            </a:p>
          </p:txBody>
        </p:sp>
        <p:cxnSp>
          <p:nvCxnSpPr>
            <p:cNvPr id="11" name="Straight Arrow Connector 10"/>
            <p:cNvCxnSpPr>
              <a:cxnSpLocks/>
            </p:cNvCxnSpPr>
            <p:nvPr/>
          </p:nvCxnSpPr>
          <p:spPr>
            <a:xfrm>
              <a:off x="5461404" y="2698790"/>
              <a:ext cx="43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cxnSpLocks/>
              <a:endCxn id="20" idx="2"/>
            </p:cNvCxnSpPr>
            <p:nvPr/>
          </p:nvCxnSpPr>
          <p:spPr>
            <a:xfrm flipV="1">
              <a:off x="4856110" y="3031207"/>
              <a:ext cx="0" cy="432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Proof Generation"/>
            <p:cNvSpPr/>
            <p:nvPr/>
          </p:nvSpPr>
          <p:spPr>
            <a:xfrm>
              <a:off x="4250815" y="4264803"/>
              <a:ext cx="1217902" cy="664835"/>
            </a:xfrm>
            <a:prstGeom prst="roundRect">
              <a:avLst>
                <a:gd name="adj" fmla="val 15000"/>
              </a:avLst>
            </a:prstGeom>
            <a:solidFill>
              <a:schemeClr val="bg1"/>
            </a:solidFill>
            <a:ln w="28575">
              <a:solidFill>
                <a:srgbClr val="0070C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34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lvl1pPr>
            </a:lstStyle>
            <a:p>
              <a:r>
                <a:rPr lang="en-US" sz="1600" cap="none" dirty="0">
                  <a:solidFill>
                    <a:srgbClr val="002060"/>
                  </a:solidFill>
                </a:rPr>
                <a:t>Verification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149686" y="4405637"/>
              <a:ext cx="7037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2060"/>
                  </a:solidFill>
                </a:rPr>
                <a:t>Proof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16291" y="5353471"/>
              <a:ext cx="14796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2060"/>
                  </a:solidFill>
                </a:rPr>
                <a:t>Verification keys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05230" y="4454041"/>
              <a:ext cx="1619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2060"/>
                  </a:solidFill>
                </a:rPr>
                <a:t>Verification Result</a:t>
              </a:r>
            </a:p>
          </p:txBody>
        </p:sp>
        <p:cxnSp>
          <p:nvCxnSpPr>
            <p:cNvPr id="17" name="Straight Arrow Connector 16"/>
            <p:cNvCxnSpPr>
              <a:cxnSpLocks/>
            </p:cNvCxnSpPr>
            <p:nvPr/>
          </p:nvCxnSpPr>
          <p:spPr>
            <a:xfrm>
              <a:off x="5461404" y="4597220"/>
              <a:ext cx="43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cxnSpLocks/>
            </p:cNvCxnSpPr>
            <p:nvPr/>
          </p:nvCxnSpPr>
          <p:spPr>
            <a:xfrm flipV="1">
              <a:off x="4856109" y="4929637"/>
              <a:ext cx="1" cy="432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524328" y="2129812"/>
              <a:ext cx="1159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C00000"/>
                  </a:solidFill>
                </a:rPr>
                <a:t>PROOF </a:t>
              </a:r>
            </a:p>
            <a:p>
              <a:pPr algn="ctr"/>
              <a:r>
                <a:rPr lang="en-US" sz="1200" b="1" dirty="0">
                  <a:solidFill>
                    <a:srgbClr val="C00000"/>
                  </a:solidFill>
                </a:rPr>
                <a:t>SUBMISSION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24328" y="4162651"/>
              <a:ext cx="12600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rgbClr val="C00000"/>
                  </a:solidFill>
                </a:defRPr>
              </a:lvl1pPr>
            </a:lstStyle>
            <a:p>
              <a:r>
                <a:rPr lang="en-US" sz="1200" dirty="0"/>
                <a:t>VERIFICATION</a:t>
              </a:r>
            </a:p>
          </p:txBody>
        </p:sp>
        <p:sp>
          <p:nvSpPr>
            <p:cNvPr id="21" name="Down Arrow 20"/>
            <p:cNvSpPr/>
            <p:nvPr/>
          </p:nvSpPr>
          <p:spPr>
            <a:xfrm>
              <a:off x="7732547" y="3298402"/>
              <a:ext cx="742854" cy="329609"/>
            </a:xfrm>
            <a:prstGeom prst="downArrow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Proof Generation">
              <a:extLst>
                <a:ext uri="{FF2B5EF4-FFF2-40B4-BE49-F238E27FC236}">
                  <a16:creationId xmlns="" xmlns:a16="http://schemas.microsoft.com/office/drawing/2014/main" id="{E88BC90D-EA00-DC42-94E2-F9C465B98BD8}"/>
                </a:ext>
              </a:extLst>
            </p:cNvPr>
            <p:cNvSpPr/>
            <p:nvPr/>
          </p:nvSpPr>
          <p:spPr>
            <a:xfrm>
              <a:off x="4250816" y="1089733"/>
              <a:ext cx="1210589" cy="664835"/>
            </a:xfrm>
            <a:prstGeom prst="roundRect">
              <a:avLst>
                <a:gd name="adj" fmla="val 15000"/>
              </a:avLst>
            </a:prstGeom>
            <a:solidFill>
              <a:schemeClr val="bg1"/>
            </a:solidFill>
            <a:ln w="28575">
              <a:solidFill>
                <a:srgbClr val="0070C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34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lvl1pPr>
            </a:lstStyle>
            <a:p>
              <a:r>
                <a:rPr lang="en-US" sz="1600" cap="none" dirty="0">
                  <a:solidFill>
                    <a:srgbClr val="002060"/>
                  </a:solidFill>
                </a:rPr>
                <a:t>Hash</a:t>
              </a:r>
            </a:p>
            <a:p>
              <a:r>
                <a:rPr lang="en-US" sz="1600" cap="none" dirty="0">
                  <a:solidFill>
                    <a:srgbClr val="002060"/>
                  </a:solidFill>
                </a:rPr>
                <a:t>generation</a:t>
              </a:r>
            </a:p>
          </p:txBody>
        </p:sp>
        <p:sp>
          <p:nvSpPr>
            <p:cNvPr id="23" name="Action Button: Document 22">
              <a:hlinkClick r:id="" action="ppaction://noaction" highlightClick="1"/>
              <a:extLst>
                <a:ext uri="{FF2B5EF4-FFF2-40B4-BE49-F238E27FC236}">
                  <a16:creationId xmlns="" xmlns:a16="http://schemas.microsoft.com/office/drawing/2014/main" id="{12901A41-0D97-394D-BEEE-D5B66EB32AA9}"/>
                </a:ext>
              </a:extLst>
            </p:cNvPr>
            <p:cNvSpPr/>
            <p:nvPr/>
          </p:nvSpPr>
          <p:spPr bwMode="auto">
            <a:xfrm>
              <a:off x="3136668" y="1079202"/>
              <a:ext cx="661896" cy="730843"/>
            </a:xfrm>
            <a:prstGeom prst="actionButtonDocumen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Arial" panose="020B0604020202020204" pitchFamily="34" charset="0"/>
                </a:rPr>
                <a:t>Doc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="" xmlns:a16="http://schemas.microsoft.com/office/drawing/2014/main" id="{8A8E0AE2-5FB5-DD4C-8A5B-B551C833445C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>
              <a:off x="3798564" y="1444624"/>
              <a:ext cx="43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="" xmlns:a16="http://schemas.microsoft.com/office/drawing/2014/main" id="{982A9120-B0DF-5C47-B1AE-532F6117AB65}"/>
                </a:ext>
              </a:extLst>
            </p:cNvPr>
            <p:cNvCxnSpPr>
              <a:cxnSpLocks/>
            </p:cNvCxnSpPr>
            <p:nvPr/>
          </p:nvCxnSpPr>
          <p:spPr>
            <a:xfrm>
              <a:off x="5449806" y="1422150"/>
              <a:ext cx="43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="" xmlns:a16="http://schemas.microsoft.com/office/drawing/2014/main" id="{C90277F6-20C1-BD45-AA7D-8E6ED4C09C33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H="1">
              <a:off x="3535369" y="1881943"/>
              <a:ext cx="1146852" cy="272216"/>
            </a:xfrm>
            <a:prstGeom prst="bentConnector3">
              <a:avLst>
                <a:gd name="adj1" fmla="val 99307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06EBF9FD-B61C-4148-B528-693495EFF19F}"/>
                </a:ext>
              </a:extLst>
            </p:cNvPr>
            <p:cNvSpPr txBox="1"/>
            <p:nvPr/>
          </p:nvSpPr>
          <p:spPr>
            <a:xfrm>
              <a:off x="5893404" y="1261454"/>
              <a:ext cx="1438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2060"/>
                  </a:solidFill>
                </a:rPr>
                <a:t>Document hash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353D35BA-F2EB-2B40-BCEC-5B25F5A1AE8E}"/>
                </a:ext>
              </a:extLst>
            </p:cNvPr>
            <p:cNvSpPr txBox="1"/>
            <p:nvPr/>
          </p:nvSpPr>
          <p:spPr>
            <a:xfrm>
              <a:off x="2357598" y="4676245"/>
              <a:ext cx="1438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2060"/>
                  </a:solidFill>
                </a:rPr>
                <a:t>Document hash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="" xmlns:a16="http://schemas.microsoft.com/office/drawing/2014/main" id="{A2368132-7262-7841-87C2-C7C8BCDD5DF6}"/>
                </a:ext>
              </a:extLst>
            </p:cNvPr>
            <p:cNvCxnSpPr>
              <a:cxnSpLocks/>
            </p:cNvCxnSpPr>
            <p:nvPr/>
          </p:nvCxnSpPr>
          <p:spPr>
            <a:xfrm>
              <a:off x="3818816" y="4597220"/>
              <a:ext cx="432000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="" xmlns:a16="http://schemas.microsoft.com/office/drawing/2014/main" id="{1EC0907A-E9A2-9540-90DF-487109584705}"/>
                </a:ext>
              </a:extLst>
            </p:cNvPr>
            <p:cNvCxnSpPr>
              <a:cxnSpLocks/>
            </p:cNvCxnSpPr>
            <p:nvPr/>
          </p:nvCxnSpPr>
          <p:spPr>
            <a:xfrm>
              <a:off x="3818815" y="4830134"/>
              <a:ext cx="432000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roof Generation">
              <a:extLst>
                <a:ext uri="{FF2B5EF4-FFF2-40B4-BE49-F238E27FC236}">
                  <a16:creationId xmlns="" xmlns:a16="http://schemas.microsoft.com/office/drawing/2014/main" id="{9522D926-0502-B047-9237-226D0C32CC66}"/>
                </a:ext>
              </a:extLst>
            </p:cNvPr>
            <p:cNvSpPr/>
            <p:nvPr/>
          </p:nvSpPr>
          <p:spPr>
            <a:xfrm>
              <a:off x="2190244" y="2911040"/>
              <a:ext cx="1210589" cy="664835"/>
            </a:xfrm>
            <a:prstGeom prst="roundRect">
              <a:avLst>
                <a:gd name="adj" fmla="val 15000"/>
              </a:avLst>
            </a:prstGeom>
            <a:solidFill>
              <a:schemeClr val="bg1"/>
            </a:solidFill>
            <a:ln w="28575">
              <a:solidFill>
                <a:srgbClr val="0070C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34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lvl1pPr>
            </a:lstStyle>
            <a:p>
              <a:r>
                <a:rPr lang="en-US" sz="1600" cap="none" dirty="0">
                  <a:solidFill>
                    <a:srgbClr val="002060"/>
                  </a:solidFill>
                </a:rPr>
                <a:t>Grammar parser</a:t>
              </a: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="" xmlns:a16="http://schemas.microsoft.com/office/drawing/2014/main" id="{BB2AA40D-C446-084B-9C96-6BFDDC5BB88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00833" y="2852936"/>
              <a:ext cx="829731" cy="390522"/>
            </a:xfrm>
            <a:prstGeom prst="bentConnector3">
              <a:avLst>
                <a:gd name="adj1" fmla="val 7175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="" xmlns:a16="http://schemas.microsoft.com/office/drawing/2014/main" id="{C27283FF-F94F-004D-B21F-A33BE22B9DF1}"/>
                </a:ext>
              </a:extLst>
            </p:cNvPr>
            <p:cNvCxnSpPr>
              <a:cxnSpLocks/>
            </p:cNvCxnSpPr>
            <p:nvPr/>
          </p:nvCxnSpPr>
          <p:spPr>
            <a:xfrm>
              <a:off x="1749687" y="3243457"/>
              <a:ext cx="432000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="" xmlns:a16="http://schemas.microsoft.com/office/drawing/2014/main" id="{20F04A94-E61B-4741-A5D3-6FCF7830FACC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H="1">
              <a:off x="3556128" y="3663104"/>
              <a:ext cx="1152000" cy="252000"/>
            </a:xfrm>
            <a:prstGeom prst="bentConnector3">
              <a:avLst>
                <a:gd name="adj1" fmla="val 10067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6" name="Proof Generation">
            <a:extLst>
              <a:ext uri="{FF2B5EF4-FFF2-40B4-BE49-F238E27FC236}">
                <a16:creationId xmlns="" xmlns:a16="http://schemas.microsoft.com/office/drawing/2014/main" id="{E88BC90D-EA00-DC42-94E2-F9C465B98BD8}"/>
              </a:ext>
            </a:extLst>
          </p:cNvPr>
          <p:cNvSpPr/>
          <p:nvPr/>
        </p:nvSpPr>
        <p:spPr>
          <a:xfrm>
            <a:off x="304457" y="2509901"/>
            <a:ext cx="1053677" cy="374202"/>
          </a:xfrm>
          <a:prstGeom prst="roundRect">
            <a:avLst>
              <a:gd name="adj" fmla="val 15000"/>
            </a:avLst>
          </a:prstGeom>
          <a:solidFill>
            <a:schemeClr val="bg1"/>
          </a:solidFill>
          <a:ln w="28575">
            <a:solidFill>
              <a:srgbClr val="0070C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3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rPr lang="en-US" sz="1600" cap="none" dirty="0">
                <a:solidFill>
                  <a:srgbClr val="002060"/>
                </a:solidFill>
              </a:rPr>
              <a:t>Setup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8A8E0AE2-5FB5-DD4C-8A5B-B551C833445C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830178" y="2112200"/>
            <a:ext cx="1118" cy="397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27087" y="1804830"/>
            <a:ext cx="112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rgbClr val="002060"/>
                </a:solidFill>
              </a:rPr>
              <a:t>Grammar</a:t>
            </a:r>
            <a:endParaRPr lang="en-US" sz="1400" dirty="0">
              <a:solidFill>
                <a:srgbClr val="00206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8A8E0AE2-5FB5-DD4C-8A5B-B551C833445C}"/>
              </a:ext>
            </a:extLst>
          </p:cNvPr>
          <p:cNvCxnSpPr>
            <a:cxnSpLocks/>
          </p:cNvCxnSpPr>
          <p:nvPr/>
        </p:nvCxnSpPr>
        <p:spPr>
          <a:xfrm>
            <a:off x="477251" y="2890443"/>
            <a:ext cx="1118" cy="397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8A8E0AE2-5FB5-DD4C-8A5B-B551C833445C}"/>
              </a:ext>
            </a:extLst>
          </p:cNvPr>
          <p:cNvCxnSpPr>
            <a:cxnSpLocks/>
          </p:cNvCxnSpPr>
          <p:nvPr/>
        </p:nvCxnSpPr>
        <p:spPr>
          <a:xfrm>
            <a:off x="1147009" y="2884102"/>
            <a:ext cx="1118" cy="397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6287" y="3254124"/>
            <a:ext cx="841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2060"/>
                </a:solidFill>
              </a:rPr>
              <a:t>Proving </a:t>
            </a:r>
            <a:endParaRPr lang="en-US" sz="1400" smtClean="0">
              <a:solidFill>
                <a:srgbClr val="002060"/>
              </a:solidFill>
            </a:endParaRPr>
          </a:p>
          <a:p>
            <a:pPr algn="ctr"/>
            <a:r>
              <a:rPr lang="en-US" sz="1400" dirty="0" smtClean="0">
                <a:solidFill>
                  <a:srgbClr val="002060"/>
                </a:solidFill>
              </a:rPr>
              <a:t>keys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5387" y="3290613"/>
            <a:ext cx="1145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Verification keys</a:t>
            </a:r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1812834" y="798163"/>
            <a:ext cx="3381" cy="4156424"/>
          </a:xfrm>
          <a:prstGeom prst="line">
            <a:avLst/>
          </a:prstGeom>
          <a:ln w="28575">
            <a:solidFill>
              <a:srgbClr val="C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95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8019288" cy="800100"/>
          </a:xfrm>
        </p:spPr>
        <p:txBody>
          <a:bodyPr/>
          <a:lstStyle/>
          <a:p>
            <a:r>
              <a:rPr lang="en-US" dirty="0" smtClean="0"/>
              <a:t>Validating Documents over </a:t>
            </a:r>
            <a:r>
              <a:rPr lang="en-US" dirty="0" err="1" smtClean="0"/>
              <a:t>Hyperledger</a:t>
            </a:r>
            <a:r>
              <a:rPr lang="en-US" dirty="0" smtClean="0"/>
              <a:t> Fabric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4" name="Document"/>
          <p:cNvSpPr txBox="1"/>
          <p:nvPr/>
        </p:nvSpPr>
        <p:spPr>
          <a:xfrm>
            <a:off x="1329191" y="2340702"/>
            <a:ext cx="1698782" cy="610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defTabSz="308049" hangingPunct="0">
              <a:spcBef>
                <a:spcPts val="1266"/>
              </a:spcBef>
            </a:pPr>
            <a:r>
              <a:rPr lang="en-US" sz="1266" kern="0" smtClean="0">
                <a:solidFill>
                  <a:srgbClr val="FF0000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Structured </a:t>
            </a:r>
            <a:r>
              <a:rPr sz="1266" kern="0" smtClean="0">
                <a:solidFill>
                  <a:srgbClr val="FF0000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Document</a:t>
            </a:r>
            <a:r>
              <a:rPr lang="en-US" sz="1266" kern="0" smtClean="0">
                <a:solidFill>
                  <a:srgbClr val="FF0000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 </a:t>
            </a:r>
            <a:endParaRPr lang="en-US" sz="1266" kern="0" dirty="0">
              <a:solidFill>
                <a:srgbClr val="FF0000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defTabSz="308049" hangingPunct="0">
              <a:spcBef>
                <a:spcPts val="1266"/>
              </a:spcBef>
            </a:pPr>
            <a:r>
              <a:rPr lang="en-US" sz="1266" kern="0" dirty="0" smtClean="0">
                <a:solidFill>
                  <a:srgbClr val="FF0000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(Special Hash)</a:t>
            </a:r>
          </a:p>
        </p:txBody>
      </p:sp>
      <p:pic>
        <p:nvPicPr>
          <p:cNvPr id="5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4038834" y="1492560"/>
            <a:ext cx="1182068" cy="1182068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Connection Line"/>
          <p:cNvSpPr/>
          <p:nvPr/>
        </p:nvSpPr>
        <p:spPr>
          <a:xfrm>
            <a:off x="2093878" y="1876864"/>
            <a:ext cx="1868191" cy="506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01" h="18441" extrusionOk="0">
                <a:moveTo>
                  <a:pt x="118" y="18441"/>
                </a:moveTo>
                <a:cubicBezTo>
                  <a:pt x="-999" y="2424"/>
                  <a:pt x="5829" y="-3159"/>
                  <a:pt x="20601" y="1691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/>
          <a:lstStyle/>
          <a:p>
            <a:pPr defTabSz="308049" hangingPunct="0">
              <a:spcBef>
                <a:spcPts val="1266"/>
              </a:spcBef>
            </a:pPr>
            <a:endParaRPr sz="1055" kern="0">
              <a:solidFill>
                <a:srgbClr val="FF0000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57" name="1"/>
          <p:cNvSpPr txBox="1"/>
          <p:nvPr/>
        </p:nvSpPr>
        <p:spPr>
          <a:xfrm>
            <a:off x="2606029" y="1654132"/>
            <a:ext cx="134251" cy="216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defTabSz="308049" hangingPunct="0">
              <a:spcBef>
                <a:spcPts val="1266"/>
              </a:spcBef>
            </a:pPr>
            <a:r>
              <a:rPr sz="1055" kern="0">
                <a:solidFill>
                  <a:srgbClr val="FF0000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1</a:t>
            </a:r>
          </a:p>
        </p:txBody>
      </p:sp>
      <p:grpSp>
        <p:nvGrpSpPr>
          <p:cNvPr id="58" name="Group"/>
          <p:cNvGrpSpPr/>
          <p:nvPr/>
        </p:nvGrpSpPr>
        <p:grpSpPr>
          <a:xfrm>
            <a:off x="1787667" y="3742701"/>
            <a:ext cx="1249206" cy="378805"/>
            <a:chOff x="0" y="34538"/>
            <a:chExt cx="2368863" cy="718324"/>
          </a:xfrm>
        </p:grpSpPr>
        <p:sp>
          <p:nvSpPr>
            <p:cNvPr id="59" name="Generate Proof (Client Side)"/>
            <p:cNvSpPr txBox="1"/>
            <p:nvPr/>
          </p:nvSpPr>
          <p:spPr>
            <a:xfrm>
              <a:off x="460648" y="34538"/>
              <a:ext cx="1908215" cy="7183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pPr algn="ctr" defTabSz="308049" hangingPunct="0">
                <a:spcBef>
                  <a:spcPts val="1266"/>
                </a:spcBef>
                <a:defRPr>
                  <a:solidFill>
                    <a:srgbClr val="FFFFFF"/>
                  </a:solidFill>
                </a:defRPr>
              </a:pPr>
              <a:r>
                <a:rPr sz="1055" kern="0">
                  <a:solidFill>
                    <a:srgbClr val="FF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rPr>
                <a:t>Generate Proof</a:t>
              </a:r>
              <a:br>
                <a:rPr sz="1055" kern="0">
                  <a:solidFill>
                    <a:srgbClr val="FF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rPr>
              </a:br>
              <a:r>
                <a:rPr sz="1055" kern="0">
                  <a:solidFill>
                    <a:srgbClr val="FF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rPr>
                <a:t>(Client Side)</a:t>
              </a:r>
            </a:p>
          </p:txBody>
        </p:sp>
        <p:sp>
          <p:nvSpPr>
            <p:cNvPr id="60" name="2"/>
            <p:cNvSpPr txBox="1"/>
            <p:nvPr/>
          </p:nvSpPr>
          <p:spPr>
            <a:xfrm>
              <a:off x="0" y="188473"/>
              <a:ext cx="254579" cy="4104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pPr defTabSz="308049" hangingPunct="0">
                <a:spcBef>
                  <a:spcPts val="1266"/>
                </a:spcBef>
              </a:pPr>
              <a:r>
                <a:rPr sz="1055" kern="0">
                  <a:solidFill>
                    <a:srgbClr val="FF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rPr>
                <a:t>2</a:t>
              </a:r>
            </a:p>
          </p:txBody>
        </p:sp>
      </p:grpSp>
      <p:sp>
        <p:nvSpPr>
          <p:cNvPr id="61" name="Connection Line"/>
          <p:cNvSpPr/>
          <p:nvPr/>
        </p:nvSpPr>
        <p:spPr>
          <a:xfrm>
            <a:off x="2951820" y="2739345"/>
            <a:ext cx="1670051" cy="1711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977" extrusionOk="0">
                <a:moveTo>
                  <a:pt x="0" y="15499"/>
                </a:moveTo>
                <a:cubicBezTo>
                  <a:pt x="14344" y="21600"/>
                  <a:pt x="21544" y="16434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/>
          <a:lstStyle/>
          <a:p>
            <a:pPr defTabSz="308049" hangingPunct="0">
              <a:spcBef>
                <a:spcPts val="1266"/>
              </a:spcBef>
            </a:pPr>
            <a:endParaRPr sz="1055" kern="0">
              <a:solidFill>
                <a:srgbClr val="FF0000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62" name="3"/>
          <p:cNvSpPr txBox="1"/>
          <p:nvPr/>
        </p:nvSpPr>
        <p:spPr>
          <a:xfrm>
            <a:off x="4068122" y="3883654"/>
            <a:ext cx="134251" cy="216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defTabSz="308049" hangingPunct="0">
              <a:spcBef>
                <a:spcPts val="1266"/>
              </a:spcBef>
            </a:pPr>
            <a:r>
              <a:rPr sz="1055" kern="0">
                <a:solidFill>
                  <a:srgbClr val="FF0000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3</a:t>
            </a:r>
          </a:p>
        </p:txBody>
      </p:sp>
      <p:sp>
        <p:nvSpPr>
          <p:cNvPr id="63" name="Execute Business Logic"/>
          <p:cNvSpPr txBox="1"/>
          <p:nvPr/>
        </p:nvSpPr>
        <p:spPr>
          <a:xfrm>
            <a:off x="5803291" y="2999440"/>
            <a:ext cx="1780536" cy="248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defTabSz="308049" hangingPunct="0">
              <a:spcBef>
                <a:spcPts val="1266"/>
              </a:spcBef>
            </a:pPr>
            <a:r>
              <a:rPr sz="1266" kern="0">
                <a:solidFill>
                  <a:srgbClr val="FF0000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Execute Business Logic</a:t>
            </a:r>
          </a:p>
        </p:txBody>
      </p:sp>
      <p:sp>
        <p:nvSpPr>
          <p:cNvPr id="64" name="4"/>
          <p:cNvSpPr txBox="1"/>
          <p:nvPr/>
        </p:nvSpPr>
        <p:spPr>
          <a:xfrm>
            <a:off x="5922794" y="2093006"/>
            <a:ext cx="134251" cy="216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defTabSz="308049" hangingPunct="0">
              <a:spcBef>
                <a:spcPts val="1266"/>
              </a:spcBef>
            </a:pPr>
            <a:r>
              <a:rPr sz="1055" kern="0">
                <a:solidFill>
                  <a:srgbClr val="FF0000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4</a:t>
            </a:r>
          </a:p>
        </p:txBody>
      </p:sp>
      <p:sp>
        <p:nvSpPr>
          <p:cNvPr id="65" name="Connection Line"/>
          <p:cNvSpPr/>
          <p:nvPr/>
        </p:nvSpPr>
        <p:spPr>
          <a:xfrm>
            <a:off x="5374169" y="1839295"/>
            <a:ext cx="1205152" cy="967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451" y="604"/>
                  <a:pt x="18651" y="7804"/>
                  <a:pt x="21600" y="2160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/>
          <a:lstStyle/>
          <a:p>
            <a:pPr defTabSz="308049" hangingPunct="0">
              <a:spcBef>
                <a:spcPts val="1266"/>
              </a:spcBef>
            </a:pPr>
            <a:endParaRPr sz="1055" kern="0">
              <a:solidFill>
                <a:srgbClr val="FF0000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4575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5" presetClass="emph" presetSubtype="0" repeatCount="4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 advAuto="0"/>
      <p:bldP spid="55" grpId="0" animBg="1" advAuto="0"/>
      <p:bldP spid="55" grpId="1" animBg="1" advAuto="0"/>
      <p:bldP spid="56" grpId="0" animBg="1" advAuto="0"/>
      <p:bldP spid="57" grpId="0" animBg="1" advAuto="0"/>
      <p:bldP spid="58" grpId="0" advAuto="0"/>
      <p:bldP spid="61" grpId="0" animBg="1" advAuto="0"/>
      <p:bldP spid="62" grpId="0" animBg="1" advAuto="0"/>
      <p:bldP spid="63" grpId="0" animBg="1" advAuto="0"/>
      <p:bldP spid="64" grpId="0" animBg="1" advAuto="0"/>
      <p:bldP spid="65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2F4A84-EB76-5E43-8FB8-8761E6FD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3E72E08-E5CA-BE41-8004-7BCC43C77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ABAEE6B8-8F6C-4B4E-A135-A1136A6B7B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9841" y="975630"/>
            <a:ext cx="4671864" cy="3252216"/>
          </a:xfrm>
        </p:spPr>
        <p:txBody>
          <a:bodyPr/>
          <a:lstStyle/>
          <a:p>
            <a:pPr marL="285750" lvl="0" indent="-285750" defTabSz="457200" fontAlgn="auto">
              <a:spcAft>
                <a:spcPts val="0"/>
              </a:spcAft>
              <a:buClrTx/>
              <a:buSzTx/>
              <a:buFont typeface="Arial" charset="0"/>
              <a:buChar char="•"/>
              <a:tabLst>
                <a:tab pos="3940175" algn="dec"/>
              </a:tabLst>
            </a:pPr>
            <a:r>
              <a:rPr lang="en-US" sz="1600" b="1" kern="1200" dirty="0" smtClean="0">
                <a:solidFill>
                  <a:srgbClr val="000000"/>
                </a:solidFill>
                <a:ea typeface="Arial" charset="0"/>
                <a:cs typeface="Arial" charset="0"/>
              </a:rPr>
              <a:t>Motivation for ZKPs</a:t>
            </a:r>
            <a:r>
              <a:rPr lang="en-US" sz="1600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	</a:t>
            </a:r>
            <a:endParaRPr lang="en-US" sz="1600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285750" lvl="0" indent="-285750" defTabSz="457200" fontAlgn="auto">
              <a:spcAft>
                <a:spcPts val="0"/>
              </a:spcAft>
              <a:buClrTx/>
              <a:buSzTx/>
              <a:buFont typeface="Arial" charset="0"/>
              <a:buChar char="•"/>
              <a:tabLst>
                <a:tab pos="3940175" algn="dec"/>
              </a:tabLst>
            </a:pPr>
            <a:endParaRPr lang="en-US" sz="1600" b="1" kern="1200" dirty="0" smtClean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285750" lvl="0" indent="-285750" defTabSz="457200" fontAlgn="auto">
              <a:spcAft>
                <a:spcPts val="0"/>
              </a:spcAft>
              <a:buClrTx/>
              <a:buSzTx/>
              <a:buFont typeface="Arial" charset="0"/>
              <a:buChar char="•"/>
              <a:tabLst>
                <a:tab pos="3940175" algn="dec"/>
              </a:tabLst>
            </a:pPr>
            <a:r>
              <a:rPr lang="en-US" sz="1600" b="1" kern="1200" dirty="0" smtClean="0">
                <a:solidFill>
                  <a:srgbClr val="000000"/>
                </a:solidFill>
                <a:ea typeface="Arial" charset="0"/>
                <a:cs typeface="Arial" charset="0"/>
              </a:rPr>
              <a:t>Basics of ZKPs</a:t>
            </a:r>
          </a:p>
          <a:p>
            <a:pPr marL="285750" lvl="0" indent="-285750" defTabSz="457200" fontAlgn="auto">
              <a:spcAft>
                <a:spcPts val="0"/>
              </a:spcAft>
              <a:buClrTx/>
              <a:buSzTx/>
              <a:buFont typeface="Arial" charset="0"/>
              <a:buChar char="•"/>
              <a:tabLst>
                <a:tab pos="3940175" algn="dec"/>
              </a:tabLst>
            </a:pPr>
            <a:endParaRPr lang="en-US" sz="1600" b="1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285750" lvl="0" indent="-285750" defTabSz="457200" fontAlgn="auto">
              <a:spcAft>
                <a:spcPts val="0"/>
              </a:spcAft>
              <a:buClrTx/>
              <a:buSzTx/>
              <a:buFont typeface="Arial" charset="0"/>
              <a:buChar char="•"/>
              <a:tabLst>
                <a:tab pos="3940175" algn="dec"/>
              </a:tabLst>
            </a:pPr>
            <a:r>
              <a:rPr lang="en-US" sz="1600" b="1" kern="1200" dirty="0" smtClean="0">
                <a:solidFill>
                  <a:srgbClr val="000000"/>
                </a:solidFill>
                <a:ea typeface="Arial" charset="0"/>
                <a:cs typeface="Arial" charset="0"/>
              </a:rPr>
              <a:t>ZKPs in Practice</a:t>
            </a:r>
            <a:r>
              <a:rPr lang="en-US" sz="1600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	</a:t>
            </a:r>
            <a:endParaRPr lang="en-US" sz="1600" b="1" kern="1200" dirty="0" smtClean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285750" lvl="0" indent="-285750" defTabSz="457200" fontAlgn="auto">
              <a:spcAft>
                <a:spcPts val="0"/>
              </a:spcAft>
              <a:buClrTx/>
              <a:buSzTx/>
              <a:buFont typeface="Arial" charset="0"/>
              <a:buChar char="•"/>
              <a:tabLst>
                <a:tab pos="3940175" algn="dec"/>
              </a:tabLst>
            </a:pPr>
            <a:endParaRPr lang="en-US" sz="1600" b="1" kern="1200" dirty="0" smtClean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285750" lvl="0" indent="-285750" defTabSz="457200" fontAlgn="auto">
              <a:spcAft>
                <a:spcPts val="0"/>
              </a:spcAft>
              <a:buClrTx/>
              <a:buSzTx/>
              <a:buFont typeface="Arial" charset="0"/>
              <a:buChar char="•"/>
              <a:tabLst>
                <a:tab pos="3940175" algn="dec"/>
              </a:tabLst>
            </a:pPr>
            <a:r>
              <a:rPr lang="en-US" sz="1600" b="1" kern="1200" dirty="0" smtClean="0">
                <a:solidFill>
                  <a:srgbClr val="000000"/>
                </a:solidFill>
                <a:ea typeface="Arial" charset="0"/>
                <a:cs typeface="Arial" charset="0"/>
              </a:rPr>
              <a:t>Demo </a:t>
            </a:r>
            <a:r>
              <a:rPr lang="mr-IN" sz="1600" b="1" kern="1200" dirty="0" smtClean="0">
                <a:solidFill>
                  <a:srgbClr val="000000"/>
                </a:solidFill>
                <a:ea typeface="Arial" charset="0"/>
                <a:cs typeface="Arial" charset="0"/>
              </a:rPr>
              <a:t>–</a:t>
            </a:r>
            <a:r>
              <a:rPr lang="en-US" sz="1600" b="1" kern="1200" dirty="0" smtClean="0">
                <a:solidFill>
                  <a:srgbClr val="000000"/>
                </a:solidFill>
                <a:ea typeface="Arial" charset="0"/>
                <a:cs typeface="Arial" charset="0"/>
              </a:rPr>
              <a:t>  Supply Chain Contract Compliance</a:t>
            </a:r>
            <a:r>
              <a:rPr lang="en-US" sz="1600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	</a:t>
            </a:r>
            <a:endParaRPr lang="en-US" sz="1600" b="1" kern="1200" dirty="0" smtClean="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84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1" y="175530"/>
            <a:ext cx="7538025" cy="800100"/>
          </a:xfrm>
        </p:spPr>
        <p:txBody>
          <a:bodyPr/>
          <a:lstStyle/>
          <a:p>
            <a:r>
              <a:rPr lang="en-US" dirty="0" smtClean="0"/>
              <a:t>Real-time Privacy Preserving </a:t>
            </a:r>
            <a:r>
              <a:rPr lang="en-US" smtClean="0"/>
              <a:t>Network-level Analytics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2F66161F-AA50-7547-9C8B-36C32B37B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10" y="2424330"/>
            <a:ext cx="1902460" cy="74576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14E94F66-D103-FF41-9191-47D81A699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70" y="1316657"/>
            <a:ext cx="1090930" cy="83215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0864350D-A7D7-AA43-A538-BCA5E5ED02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851" y="1400926"/>
            <a:ext cx="751011" cy="75101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899FF18F-F5FD-564C-88F4-086335FD2C4F}"/>
              </a:ext>
            </a:extLst>
          </p:cNvPr>
          <p:cNvSpPr txBox="1"/>
          <p:nvPr/>
        </p:nvSpPr>
        <p:spPr>
          <a:xfrm>
            <a:off x="308905" y="2091289"/>
            <a:ext cx="9781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222222"/>
                </a:solidFill>
                <a:latin typeface="IBM Plex Sans" panose="020B0503050203000203" pitchFamily="34" charset="77"/>
                <a:ea typeface="ＭＳ Ｐゴシック" pitchFamily="34" charset="-128"/>
                <a:cs typeface="DIN Condensed"/>
              </a:rPr>
              <a:t>Service Provider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B51853C8-C2D3-EA4F-972C-A750A8D02E20}"/>
              </a:ext>
            </a:extLst>
          </p:cNvPr>
          <p:cNvSpPr txBox="1"/>
          <p:nvPr/>
        </p:nvSpPr>
        <p:spPr>
          <a:xfrm>
            <a:off x="2094851" y="2091289"/>
            <a:ext cx="5629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222222"/>
                </a:solidFill>
                <a:latin typeface="IBM Plex Sans" panose="020B0503050203000203" pitchFamily="34" charset="77"/>
                <a:ea typeface="ＭＳ Ｐゴシック" pitchFamily="34" charset="-128"/>
                <a:cs typeface="DIN Condensed"/>
              </a:rPr>
              <a:t>Shipper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AA4E37FE-34F1-2C4C-8006-93F73AA9D069}"/>
              </a:ext>
            </a:extLst>
          </p:cNvPr>
          <p:cNvCxnSpPr>
            <a:stCxn id="46" idx="2"/>
          </p:cNvCxnSpPr>
          <p:nvPr/>
        </p:nvCxnSpPr>
        <p:spPr>
          <a:xfrm flipH="1">
            <a:off x="797981" y="2306733"/>
            <a:ext cx="1" cy="314547"/>
          </a:xfrm>
          <a:prstGeom prst="straightConnector1">
            <a:avLst/>
          </a:prstGeom>
          <a:noFill/>
          <a:ln w="25400" cap="flat">
            <a:solidFill>
              <a:srgbClr val="34A5DA"/>
            </a:solidFill>
            <a:prstDash val="solid"/>
            <a:miter lim="400000"/>
            <a:tailEnd type="triangle"/>
          </a:ln>
          <a:effectLst/>
          <a:sp3d/>
        </p:spPr>
      </p:cxnSp>
      <p:cxnSp>
        <p:nvCxnSpPr>
          <p:cNvPr id="45" name="Straight Arrow Connector 44">
            <a:extLst>
              <a:ext uri="{FF2B5EF4-FFF2-40B4-BE49-F238E27FC236}">
                <a16:creationId xmlns="" xmlns:a16="http://schemas.microsoft.com/office/drawing/2014/main" id="{B38AD40A-B5F4-004B-9EE9-336000F6554F}"/>
              </a:ext>
            </a:extLst>
          </p:cNvPr>
          <p:cNvCxnSpPr/>
          <p:nvPr/>
        </p:nvCxnSpPr>
        <p:spPr>
          <a:xfrm>
            <a:off x="2204720" y="2306733"/>
            <a:ext cx="0" cy="313398"/>
          </a:xfrm>
          <a:prstGeom prst="straightConnector1">
            <a:avLst/>
          </a:prstGeom>
          <a:noFill/>
          <a:ln w="25400" cap="flat">
            <a:solidFill>
              <a:srgbClr val="34A5DA"/>
            </a:solidFill>
            <a:prstDash val="solid"/>
            <a:miter lim="400000"/>
            <a:tailEnd type="triangle"/>
          </a:ln>
          <a:effectLst/>
          <a:sp3d/>
        </p:spPr>
      </p:cxn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424DD5DE-7D7A-A844-8D74-AFB08156EBEF}"/>
              </a:ext>
            </a:extLst>
          </p:cNvPr>
          <p:cNvSpPr/>
          <p:nvPr/>
        </p:nvSpPr>
        <p:spPr>
          <a:xfrm>
            <a:off x="140657" y="3293180"/>
            <a:ext cx="2999619" cy="307777"/>
          </a:xfrm>
          <a:prstGeom prst="rect">
            <a:avLst/>
          </a:prstGeom>
          <a:ln>
            <a:solidFill>
              <a:srgbClr val="222222"/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pitchFamily="34" charset="-128"/>
                <a:cs typeface="DIN Condensed"/>
              </a:rPr>
              <a:t>Today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pitchFamily="34" charset="-128"/>
                <a:cs typeface="DIN Condensed"/>
              </a:rPr>
              <a:t>: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pitchFamily="34" charset="-128"/>
                <a:cs typeface="DIN Condensed"/>
              </a:rPr>
              <a:t>No network-level visibility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5C7ACDEB-15DB-9F4C-9CF5-8560B9830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779" y="1807139"/>
            <a:ext cx="2073960" cy="81299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="" xmlns:a16="http://schemas.microsoft.com/office/drawing/2014/main" id="{9359AD80-69DE-E440-8218-4BB99AB5F3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051" y="1319646"/>
            <a:ext cx="751011" cy="7510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840CBA75-AE8D-C348-8852-F8F14065F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630" y="2271697"/>
            <a:ext cx="1090930" cy="832151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50658DCF-7A46-1645-AC6F-185DA421449A}"/>
              </a:ext>
            </a:extLst>
          </p:cNvPr>
          <p:cNvCxnSpPr>
            <a:cxnSpLocks/>
          </p:cNvCxnSpPr>
          <p:nvPr/>
        </p:nvCxnSpPr>
        <p:spPr>
          <a:xfrm>
            <a:off x="4375946" y="1762286"/>
            <a:ext cx="420158" cy="308371"/>
          </a:xfrm>
          <a:prstGeom prst="straightConnector1">
            <a:avLst/>
          </a:prstGeom>
          <a:noFill/>
          <a:ln w="25400" cap="flat">
            <a:solidFill>
              <a:srgbClr val="34A5DA"/>
            </a:solidFill>
            <a:prstDash val="solid"/>
            <a:miter lim="400000"/>
            <a:tailEnd type="triangle"/>
          </a:ln>
          <a:effectLst/>
          <a:sp3d/>
        </p:spPr>
      </p:cxn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1A923D89-989E-AB4D-B5E0-7F1B84112084}"/>
              </a:ext>
            </a:extLst>
          </p:cNvPr>
          <p:cNvCxnSpPr>
            <a:cxnSpLocks/>
          </p:cNvCxnSpPr>
          <p:nvPr/>
        </p:nvCxnSpPr>
        <p:spPr>
          <a:xfrm flipV="1">
            <a:off x="4500880" y="2325783"/>
            <a:ext cx="295224" cy="361990"/>
          </a:xfrm>
          <a:prstGeom prst="straightConnector1">
            <a:avLst/>
          </a:prstGeom>
          <a:noFill/>
          <a:ln w="25400" cap="flat">
            <a:solidFill>
              <a:srgbClr val="34A5DA"/>
            </a:solidFill>
            <a:prstDash val="solid"/>
            <a:miter lim="400000"/>
            <a:tailEnd type="triangle"/>
          </a:ln>
          <a:effectLst/>
          <a:sp3d/>
        </p:spPr>
      </p:cxn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7804463E-5DEC-3642-A71E-AE87DF269AE7}"/>
              </a:ext>
            </a:extLst>
          </p:cNvPr>
          <p:cNvSpPr/>
          <p:nvPr/>
        </p:nvSpPr>
        <p:spPr>
          <a:xfrm>
            <a:off x="3740520" y="2130189"/>
            <a:ext cx="941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222222"/>
                </a:solidFill>
                <a:latin typeface="IBM Plex Sans" panose="020B0503050203000203" pitchFamily="34" charset="77"/>
                <a:ea typeface="ＭＳ Ｐゴシック" pitchFamily="34" charset="-128"/>
                <a:cs typeface="DIN Condensed"/>
              </a:rPr>
              <a:t>As Before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="" xmlns:a16="http://schemas.microsoft.com/office/drawing/2014/main" id="{7E15C089-B092-8542-8511-4535F83E002A}"/>
              </a:ext>
            </a:extLst>
          </p:cNvPr>
          <p:cNvGrpSpPr/>
          <p:nvPr/>
        </p:nvGrpSpPr>
        <p:grpSpPr>
          <a:xfrm>
            <a:off x="6825821" y="656806"/>
            <a:ext cx="1234012" cy="785835"/>
            <a:chOff x="6873681" y="442658"/>
            <a:chExt cx="2154012" cy="1664302"/>
          </a:xfrm>
        </p:grpSpPr>
        <p:grpSp>
          <p:nvGrpSpPr>
            <p:cNvPr id="54" name="Group 53">
              <a:extLst>
                <a:ext uri="{FF2B5EF4-FFF2-40B4-BE49-F238E27FC236}">
                  <a16:creationId xmlns="" xmlns:a16="http://schemas.microsoft.com/office/drawing/2014/main" id="{CD38D1BD-3ECE-1645-8841-6CFCD20B5950}"/>
                </a:ext>
              </a:extLst>
            </p:cNvPr>
            <p:cNvGrpSpPr/>
            <p:nvPr/>
          </p:nvGrpSpPr>
          <p:grpSpPr>
            <a:xfrm>
              <a:off x="6873681" y="442658"/>
              <a:ext cx="2058331" cy="1664302"/>
              <a:chOff x="6372132" y="749995"/>
              <a:chExt cx="2058331" cy="1664302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="" xmlns:a16="http://schemas.microsoft.com/office/drawing/2014/main" id="{402985E4-3ACC-1A4C-BDDD-2AA1C4565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73495" y="749995"/>
                <a:ext cx="1090930" cy="832151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="" xmlns:a16="http://schemas.microsoft.com/office/drawing/2014/main" id="{81A86CE1-4A58-3549-91A2-6681415A5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9533" y="1573193"/>
                <a:ext cx="1090930" cy="832151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="" xmlns:a16="http://schemas.microsoft.com/office/drawing/2014/main" id="{6AE3AB71-2996-5340-A59A-BA6C4675F3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72132" y="1582146"/>
                <a:ext cx="1090930" cy="832151"/>
              </a:xfrm>
              <a:prstGeom prst="rect">
                <a:avLst/>
              </a:prstGeom>
            </p:spPr>
          </p:pic>
        </p:grpSp>
        <p:pic>
          <p:nvPicPr>
            <p:cNvPr id="55" name="Picture 54">
              <a:extLst>
                <a:ext uri="{FF2B5EF4-FFF2-40B4-BE49-F238E27FC236}">
                  <a16:creationId xmlns="" xmlns:a16="http://schemas.microsoft.com/office/drawing/2014/main" id="{92BF1800-DC6E-9A42-A8DA-F22850D1D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6763" y="442658"/>
              <a:ext cx="1090930" cy="832151"/>
            </a:xfrm>
            <a:prstGeom prst="rect">
              <a:avLst/>
            </a:prstGeom>
          </p:spPr>
        </p:pic>
      </p:grpSp>
      <p:cxnSp>
        <p:nvCxnSpPr>
          <p:cNvPr id="59" name="Straight Arrow Connector 58">
            <a:extLst>
              <a:ext uri="{FF2B5EF4-FFF2-40B4-BE49-F238E27FC236}">
                <a16:creationId xmlns="" xmlns:a16="http://schemas.microsoft.com/office/drawing/2014/main" id="{97AF0AB9-0BEB-144C-B2C4-453B5BD11549}"/>
              </a:ext>
            </a:extLst>
          </p:cNvPr>
          <p:cNvCxnSpPr>
            <a:cxnSpLocks/>
          </p:cNvCxnSpPr>
          <p:nvPr/>
        </p:nvCxnSpPr>
        <p:spPr>
          <a:xfrm flipH="1">
            <a:off x="6095073" y="1544320"/>
            <a:ext cx="477212" cy="415825"/>
          </a:xfrm>
          <a:prstGeom prst="straightConnector1">
            <a:avLst/>
          </a:prstGeom>
          <a:noFill/>
          <a:ln w="25400" cap="flat">
            <a:solidFill>
              <a:srgbClr val="34A5DA"/>
            </a:solidFill>
            <a:prstDash val="solid"/>
            <a:miter lim="400000"/>
            <a:tailEnd type="triangle"/>
          </a:ln>
          <a:effectLst/>
          <a:sp3d/>
        </p:spPr>
      </p:cxn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75326BC0-C8EB-E34D-A4C2-889E792DD627}"/>
              </a:ext>
            </a:extLst>
          </p:cNvPr>
          <p:cNvGrpSpPr/>
          <p:nvPr/>
        </p:nvGrpSpPr>
        <p:grpSpPr>
          <a:xfrm>
            <a:off x="7209742" y="3395598"/>
            <a:ext cx="817396" cy="748830"/>
            <a:chOff x="7194646" y="2365699"/>
            <a:chExt cx="1615105" cy="1520456"/>
          </a:xfrm>
        </p:grpSpPr>
        <p:pic>
          <p:nvPicPr>
            <p:cNvPr id="61" name="Picture 60">
              <a:extLst>
                <a:ext uri="{FF2B5EF4-FFF2-40B4-BE49-F238E27FC236}">
                  <a16:creationId xmlns="" xmlns:a16="http://schemas.microsoft.com/office/drawing/2014/main" id="{0399FDE8-AB8B-8740-986B-EF56F6222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559" y="2365699"/>
              <a:ext cx="751011" cy="751011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="" xmlns:a16="http://schemas.microsoft.com/office/drawing/2014/main" id="{E0AA5963-01CA-D24E-BD67-AE4CED7E5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8151" y="2370244"/>
              <a:ext cx="751011" cy="751011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="" xmlns:a16="http://schemas.microsoft.com/office/drawing/2014/main" id="{94DC9C2B-5114-B44E-AA0D-4598B3799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4646" y="3135144"/>
              <a:ext cx="751011" cy="751011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="" xmlns:a16="http://schemas.microsoft.com/office/drawing/2014/main" id="{E855BCDB-12FB-F44A-90B6-273236A9E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740" y="3135144"/>
              <a:ext cx="751011" cy="751011"/>
            </a:xfrm>
            <a:prstGeom prst="rect">
              <a:avLst/>
            </a:prstGeom>
          </p:spPr>
        </p:pic>
      </p:grpSp>
      <p:cxnSp>
        <p:nvCxnSpPr>
          <p:cNvPr id="65" name="Straight Arrow Connector 64">
            <a:extLst>
              <a:ext uri="{FF2B5EF4-FFF2-40B4-BE49-F238E27FC236}">
                <a16:creationId xmlns="" xmlns:a16="http://schemas.microsoft.com/office/drawing/2014/main" id="{85003D5F-0DCA-8D4E-B8B5-9C60390610BB}"/>
              </a:ext>
            </a:extLst>
          </p:cNvPr>
          <p:cNvCxnSpPr>
            <a:cxnSpLocks/>
          </p:cNvCxnSpPr>
          <p:nvPr/>
        </p:nvCxnSpPr>
        <p:spPr>
          <a:xfrm flipV="1">
            <a:off x="7266010" y="2620131"/>
            <a:ext cx="0" cy="312401"/>
          </a:xfrm>
          <a:prstGeom prst="straightConnector1">
            <a:avLst/>
          </a:prstGeom>
          <a:noFill/>
          <a:ln w="25400" cap="flat">
            <a:solidFill>
              <a:srgbClr val="34A5DA"/>
            </a:solidFill>
            <a:prstDash val="solid"/>
            <a:miter lim="400000"/>
            <a:headEnd type="triangle"/>
            <a:tailEnd type="none"/>
          </a:ln>
          <a:effectLst/>
          <a:sp3d/>
        </p:spPr>
      </p:cxnSp>
      <p:cxnSp>
        <p:nvCxnSpPr>
          <p:cNvPr id="66" name="Straight Arrow Connector 65">
            <a:extLst>
              <a:ext uri="{FF2B5EF4-FFF2-40B4-BE49-F238E27FC236}">
                <a16:creationId xmlns="" xmlns:a16="http://schemas.microsoft.com/office/drawing/2014/main" id="{049B503F-BDDD-BB42-AC7C-484301400FC2}"/>
              </a:ext>
            </a:extLst>
          </p:cNvPr>
          <p:cNvCxnSpPr/>
          <p:nvPr/>
        </p:nvCxnSpPr>
        <p:spPr>
          <a:xfrm>
            <a:off x="6095073" y="2325783"/>
            <a:ext cx="477212" cy="0"/>
          </a:xfrm>
          <a:prstGeom prst="straightConnector1">
            <a:avLst/>
          </a:prstGeom>
          <a:noFill/>
          <a:ln w="25400" cap="flat">
            <a:solidFill>
              <a:srgbClr val="34A5DA"/>
            </a:solidFill>
            <a:prstDash val="solid"/>
            <a:miter lim="400000"/>
            <a:tailEnd type="triangle"/>
          </a:ln>
          <a:effectLst/>
          <a:sp3d/>
        </p:spPr>
      </p:cxnSp>
      <p:sp>
        <p:nvSpPr>
          <p:cNvPr id="67" name="Rectangle 66">
            <a:extLst>
              <a:ext uri="{FF2B5EF4-FFF2-40B4-BE49-F238E27FC236}">
                <a16:creationId xmlns="" xmlns:a16="http://schemas.microsoft.com/office/drawing/2014/main" id="{50ACF2D7-FCD2-EE43-8C67-FC64518DFFA4}"/>
              </a:ext>
            </a:extLst>
          </p:cNvPr>
          <p:cNvSpPr/>
          <p:nvPr/>
        </p:nvSpPr>
        <p:spPr>
          <a:xfrm>
            <a:off x="3449725" y="3293180"/>
            <a:ext cx="2813014" cy="523220"/>
          </a:xfrm>
          <a:prstGeom prst="rect">
            <a:avLst/>
          </a:prstGeom>
          <a:ln>
            <a:solidFill>
              <a:srgbClr val="222222"/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pitchFamily="34" charset="-128"/>
                <a:cs typeface="DIN Condensed"/>
              </a:rPr>
              <a:t>Future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IBM Plex Sans" panose="020B0503050203000203" pitchFamily="34" charset="77"/>
                <a:ea typeface="ＭＳ Ｐゴシック" pitchFamily="34" charset="-128"/>
                <a:cs typeface="DIN Condensed"/>
              </a:rPr>
              <a:t>: Privacy-Preserving Network-level KPIs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="" xmlns:a16="http://schemas.microsoft.com/office/drawing/2014/main" id="{17546CCF-7067-D64E-8B2A-B14D8ED8DD62}"/>
              </a:ext>
            </a:extLst>
          </p:cNvPr>
          <p:cNvCxnSpPr>
            <a:cxnSpLocks/>
          </p:cNvCxnSpPr>
          <p:nvPr/>
        </p:nvCxnSpPr>
        <p:spPr>
          <a:xfrm>
            <a:off x="3281680" y="662725"/>
            <a:ext cx="0" cy="3787355"/>
          </a:xfrm>
          <a:prstGeom prst="line">
            <a:avLst/>
          </a:prstGeom>
          <a:noFill/>
          <a:ln w="12700" cap="flat">
            <a:solidFill>
              <a:srgbClr val="222222"/>
            </a:solidFill>
            <a:prstDash val="sysDot"/>
            <a:miter lim="400000"/>
          </a:ln>
          <a:effectLst/>
          <a:sp3d/>
        </p:spPr>
      </p:cxnSp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9BE78A4A-8F85-8041-AC92-7658D648FF79}"/>
              </a:ext>
            </a:extLst>
          </p:cNvPr>
          <p:cNvSpPr/>
          <p:nvPr/>
        </p:nvSpPr>
        <p:spPr>
          <a:xfrm>
            <a:off x="85131" y="3761374"/>
            <a:ext cx="31797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222222"/>
                </a:solidFill>
                <a:latin typeface="IBM Plex Sans" panose="020B0503050203000203" pitchFamily="34" charset="77"/>
                <a:ea typeface="ＭＳ Ｐゴシック" pitchFamily="34" charset="-128"/>
                <a:cs typeface="DIN Condensed"/>
              </a:rPr>
              <a:t>Metric: Lane-wise Average Shipping Delay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6A7C6BE3-3116-F942-A74C-503B8F362B50}"/>
              </a:ext>
            </a:extLst>
          </p:cNvPr>
          <p:cNvSpPr/>
          <p:nvPr/>
        </p:nvSpPr>
        <p:spPr>
          <a:xfrm>
            <a:off x="6333679" y="508000"/>
            <a:ext cx="2710485" cy="4118619"/>
          </a:xfrm>
          <a:prstGeom prst="rect">
            <a:avLst/>
          </a:prstGeom>
          <a:noFill/>
          <a:ln w="6350" cap="flat">
            <a:solidFill>
              <a:srgbClr val="222222"/>
            </a:solidFill>
            <a:prstDash val="sysDot"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all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 Condensed"/>
              <a:ea typeface="DIN Condensed"/>
              <a:cs typeface="DIN Condensed"/>
              <a:sym typeface="DIN Condensed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5CF626AE-C590-6747-BB79-3DEF58AFDE37}"/>
              </a:ext>
            </a:extLst>
          </p:cNvPr>
          <p:cNvSpPr/>
          <p:nvPr/>
        </p:nvSpPr>
        <p:spPr>
          <a:xfrm>
            <a:off x="6907839" y="4330285"/>
            <a:ext cx="16225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222222"/>
                </a:solidFill>
                <a:latin typeface="IBM Plex Sans" panose="020B0503050203000203" pitchFamily="34" charset="77"/>
                <a:ea typeface="ＭＳ Ｐゴシック" pitchFamily="34" charset="-128"/>
                <a:cs typeface="DIN Condensed"/>
              </a:rPr>
              <a:t>Enabled </a:t>
            </a:r>
            <a:r>
              <a:rPr lang="en-US" sz="1200">
                <a:solidFill>
                  <a:srgbClr val="222222"/>
                </a:solidFill>
                <a:latin typeface="IBM Plex Sans" panose="020B0503050203000203" pitchFamily="34" charset="77"/>
                <a:ea typeface="ＭＳ Ｐゴシック" pitchFamily="34" charset="-128"/>
                <a:cs typeface="DIN Condensed"/>
              </a:rPr>
              <a:t>by </a:t>
            </a:r>
            <a:r>
              <a:rPr lang="en-US" sz="1200" smtClean="0">
                <a:solidFill>
                  <a:srgbClr val="222222"/>
                </a:solidFill>
                <a:latin typeface="IBM Plex Sans" panose="020B0503050203000203" pitchFamily="34" charset="77"/>
                <a:ea typeface="ＭＳ Ｐゴシック" pitchFamily="34" charset="-128"/>
                <a:cs typeface="DIN Condensed"/>
              </a:rPr>
              <a:t>NIZKPs</a:t>
            </a:r>
            <a:endParaRPr lang="en-US" sz="1200" dirty="0">
              <a:solidFill>
                <a:srgbClr val="222222"/>
              </a:solidFill>
              <a:latin typeface="IBM Plex Sans" panose="020B0503050203000203" pitchFamily="34" charset="77"/>
              <a:ea typeface="ＭＳ Ｐゴシック" pitchFamily="34" charset="-128"/>
              <a:cs typeface="DIN Condensed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0C37A60C-8EF6-164B-A451-C9609A05A43F}"/>
              </a:ext>
            </a:extLst>
          </p:cNvPr>
          <p:cNvSpPr/>
          <p:nvPr/>
        </p:nvSpPr>
        <p:spPr>
          <a:xfrm>
            <a:off x="6572285" y="1422637"/>
            <a:ext cx="26582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222222"/>
                </a:solidFill>
                <a:latin typeface="IBM Plex Sans" panose="020B0503050203000203" pitchFamily="34" charset="77"/>
                <a:ea typeface="ＭＳ Ｐゴシック" pitchFamily="34" charset="-128"/>
              </a:rPr>
              <a:t>1. Service Providers Publish Proofs of their Performance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34B42470-0672-3043-B809-C5ED9C661683}"/>
              </a:ext>
            </a:extLst>
          </p:cNvPr>
          <p:cNvSpPr/>
          <p:nvPr/>
        </p:nvSpPr>
        <p:spPr>
          <a:xfrm>
            <a:off x="6556721" y="2053635"/>
            <a:ext cx="2658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222222"/>
                </a:solidFill>
                <a:latin typeface="IBM Plex Sans" panose="020B0503050203000203" pitchFamily="34" charset="77"/>
                <a:ea typeface="ＭＳ Ｐゴシック" pitchFamily="34" charset="-128"/>
              </a:rPr>
              <a:t>2. Platforms validates performance and publishes proof for network-level KPI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="" xmlns:a16="http://schemas.microsoft.com/office/drawing/2014/main" id="{FBA8122D-67F0-5645-8588-72669417DAB1}"/>
              </a:ext>
            </a:extLst>
          </p:cNvPr>
          <p:cNvSpPr/>
          <p:nvPr/>
        </p:nvSpPr>
        <p:spPr>
          <a:xfrm>
            <a:off x="6638181" y="2962307"/>
            <a:ext cx="26582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222222"/>
                </a:solidFill>
                <a:latin typeface="IBM Plex Sans" panose="020B0503050203000203" pitchFamily="34" charset="77"/>
                <a:ea typeface="ＭＳ Ｐゴシック" pitchFamily="34" charset="-128"/>
              </a:rPr>
              <a:t>3. Shippers validate and obtain network-level KPI</a:t>
            </a:r>
          </a:p>
        </p:txBody>
      </p:sp>
    </p:spTree>
    <p:extLst>
      <p:ext uri="{BB962C8B-B14F-4D97-AF65-F5344CB8AC3E}">
        <p14:creationId xmlns:p14="http://schemas.microsoft.com/office/powerpoint/2010/main" val="196760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BB2F89-99C5-6A40-9389-EFC633E9A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48" y="380066"/>
            <a:ext cx="6166425" cy="4320270"/>
          </a:xfrm>
        </p:spPr>
        <p:txBody>
          <a:bodyPr/>
          <a:lstStyle/>
          <a:p>
            <a:r>
              <a:rPr lang="en-US" dirty="0" smtClean="0"/>
              <a:t>DEMO: Supply Chain </a:t>
            </a:r>
            <a:r>
              <a:rPr lang="en-US" dirty="0"/>
              <a:t>C</a:t>
            </a:r>
            <a:r>
              <a:rPr lang="en-US" dirty="0" smtClean="0"/>
              <a:t>ontract </a:t>
            </a:r>
            <a:r>
              <a:rPr lang="en-US" dirty="0"/>
              <a:t>C</a:t>
            </a:r>
            <a:r>
              <a:rPr lang="en-US" dirty="0" smtClean="0"/>
              <a:t>ompliance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E6C3A80-05AB-A247-A7B2-9271E4826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395FB3-9C97-154F-86B2-7E381B95126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21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125"/>
            <a:ext cx="9144000" cy="376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1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6655FE-C227-7B4B-9B33-92F98A478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798C841-0056-9349-8344-3C7D30874E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65FC291-99B6-DD48-8BC2-EAC42D1CEA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9456" y="1272866"/>
            <a:ext cx="4123944" cy="3222934"/>
          </a:xfrm>
        </p:spPr>
        <p:txBody>
          <a:bodyPr/>
          <a:lstStyle/>
          <a:p>
            <a:pPr>
              <a:lnSpc>
                <a:spcPts val="1200"/>
              </a:lnSpc>
            </a:pPr>
            <a:r>
              <a:rPr lang="en-US" dirty="0" smtClean="0"/>
              <a:t>Pankaj Dayama</a:t>
            </a:r>
            <a:endParaRPr lang="en-US" dirty="0"/>
          </a:p>
          <a:p>
            <a:pPr>
              <a:lnSpc>
                <a:spcPts val="1200"/>
              </a:lnSpc>
            </a:pPr>
            <a:r>
              <a:rPr lang="en-US" dirty="0" smtClean="0"/>
              <a:t>Research Staff Member</a:t>
            </a:r>
          </a:p>
          <a:p>
            <a:pPr>
              <a:lnSpc>
                <a:spcPts val="1200"/>
              </a:lnSpc>
            </a:pPr>
            <a:r>
              <a:rPr lang="en-US" dirty="0" smtClean="0"/>
              <a:t>IBM Research - India</a:t>
            </a:r>
            <a:endParaRPr lang="en-US" dirty="0"/>
          </a:p>
          <a:p>
            <a:pPr>
              <a:lnSpc>
                <a:spcPts val="1200"/>
              </a:lnSpc>
            </a:pPr>
            <a:r>
              <a:rPr lang="en-US" dirty="0"/>
              <a:t>—</a:t>
            </a:r>
          </a:p>
          <a:p>
            <a:pPr>
              <a:lnSpc>
                <a:spcPts val="1200"/>
              </a:lnSpc>
            </a:pPr>
            <a:r>
              <a:rPr lang="en-US" dirty="0" err="1" smtClean="0"/>
              <a:t>pankajdayama@in</a:t>
            </a:r>
            <a:r>
              <a:rPr lang="en-US" dirty="0" err="1" smtClean="0"/>
              <a:t>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36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D6082B6-38F4-6F4A-A441-AE664FEEC2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07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4471096" y="975630"/>
            <a:ext cx="4672904" cy="41678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-1" y="975630"/>
            <a:ext cx="4471097" cy="416787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8705020" cy="800100"/>
          </a:xfrm>
        </p:spPr>
        <p:txBody>
          <a:bodyPr/>
          <a:lstStyle/>
          <a:p>
            <a:r>
              <a:rPr lang="en-US" dirty="0" smtClean="0"/>
              <a:t>Broad Motivation: B2B Collaboration on </a:t>
            </a:r>
            <a:r>
              <a:rPr lang="en-US" dirty="0" err="1" smtClean="0"/>
              <a:t>Blockchain</a:t>
            </a:r>
            <a:r>
              <a:rPr lang="en-US" dirty="0" smtClean="0"/>
              <a:t> Networks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471097" y="1408896"/>
            <a:ext cx="4123944" cy="1039873"/>
          </a:xfrm>
        </p:spPr>
        <p:txBody>
          <a:bodyPr/>
          <a:lstStyle/>
          <a:p>
            <a:pPr algn="ctr"/>
            <a:r>
              <a:rPr lang="en-US" sz="2000" dirty="0" smtClean="0"/>
              <a:t>Hide Sensitive Information</a:t>
            </a:r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73577" y="1418412"/>
            <a:ext cx="4123944" cy="929990"/>
          </a:xfrm>
        </p:spPr>
        <p:txBody>
          <a:bodyPr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Prove Assertions on Business Document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569" y="2348402"/>
            <a:ext cx="2278662" cy="17582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50" y="2348402"/>
            <a:ext cx="1653149" cy="19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1" y="175530"/>
            <a:ext cx="8454003" cy="800100"/>
          </a:xfrm>
        </p:spPr>
        <p:txBody>
          <a:bodyPr/>
          <a:lstStyle/>
          <a:p>
            <a:r>
              <a:rPr lang="en-US" dirty="0" smtClean="0"/>
              <a:t>Privacy Problem: Scenario 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1" y="684457"/>
            <a:ext cx="1464872" cy="1464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146" y="821945"/>
            <a:ext cx="2000732" cy="13344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134" y="2382618"/>
            <a:ext cx="420543" cy="4205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11" y="3361223"/>
            <a:ext cx="1472761" cy="14727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9888" y="2053979"/>
            <a:ext cx="745717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600"/>
              </a:lnSpc>
              <a:spcAft>
                <a:spcPts val="1200"/>
              </a:spcAft>
            </a:pPr>
            <a:r>
              <a:rPr lang="en-US" sz="1200" smtClean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Supplier</a:t>
            </a:r>
            <a:endParaRPr lang="en-US" sz="1200" dirty="0" smtClean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7495" y="4685225"/>
            <a:ext cx="1088760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600"/>
              </a:lnSpc>
              <a:spcAft>
                <a:spcPts val="1200"/>
              </a:spcAft>
            </a:pPr>
            <a:r>
              <a:rPr lang="en-US" sz="1200" dirty="0" smtClean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Manufacturer</a:t>
            </a:r>
            <a:endParaRPr lang="en-US" sz="1200" dirty="0" smtClean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1052" y="2773945"/>
            <a:ext cx="670376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600"/>
              </a:lnSpc>
              <a:spcAft>
                <a:spcPts val="1200"/>
              </a:spcAft>
            </a:pPr>
            <a:r>
              <a:rPr lang="en-US" sz="1200" dirty="0" smtClean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Invoice</a:t>
            </a:r>
            <a:endParaRPr lang="en-US" sz="1200" dirty="0" smtClean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cxnSp>
        <p:nvCxnSpPr>
          <p:cNvPr id="15" name="Straight Arrow Connector 14"/>
          <p:cNvCxnSpPr>
            <a:stCxn id="11" idx="2"/>
          </p:cNvCxnSpPr>
          <p:nvPr/>
        </p:nvCxnSpPr>
        <p:spPr bwMode="auto">
          <a:xfrm>
            <a:off x="942747" y="2351496"/>
            <a:ext cx="9128" cy="112622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02628" y="2192596"/>
            <a:ext cx="944746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600"/>
              </a:lnSpc>
              <a:spcAft>
                <a:spcPts val="1200"/>
              </a:spcAft>
            </a:pPr>
            <a:r>
              <a:rPr lang="en-US" sz="1200" dirty="0" smtClean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Tax Auditor</a:t>
            </a:r>
            <a:endParaRPr lang="en-US" sz="1200" dirty="0" smtClean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H="1">
            <a:off x="1900346" y="991890"/>
            <a:ext cx="4095637" cy="1806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94192" y="712441"/>
            <a:ext cx="4004622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600"/>
              </a:lnSpc>
              <a:spcAft>
                <a:spcPts val="1200"/>
              </a:spcAft>
            </a:pPr>
            <a:r>
              <a:rPr lang="en-US" sz="1200" dirty="0" smtClean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Has the supplier paid taxes as per the applicable rates? </a:t>
            </a:r>
            <a:endParaRPr lang="en-US" sz="1200" dirty="0" smtClean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1900346" y="1594120"/>
            <a:ext cx="4095637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43063" y="1629063"/>
            <a:ext cx="4716356" cy="656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600"/>
              </a:lnSpc>
              <a:spcAft>
                <a:spcPts val="1200"/>
              </a:spcAft>
            </a:pPr>
            <a:r>
              <a:rPr lang="en-US" sz="1200" dirty="0" smtClean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 As-Is process: Share a copy of the invoice</a:t>
            </a:r>
          </a:p>
          <a:p>
            <a:pPr algn="l">
              <a:lnSpc>
                <a:spcPts val="1600"/>
              </a:lnSpc>
              <a:spcAft>
                <a:spcPts val="1200"/>
              </a:spcAft>
            </a:pPr>
            <a:r>
              <a:rPr lang="en-US" sz="1200" dirty="0" smtClean="0">
                <a:solidFill>
                  <a:srgbClr val="FF0000"/>
                </a:solidFill>
                <a:ea typeface="IBM Plex Sans" charset="0"/>
                <a:cs typeface="IBM Plex Sans" charset="0"/>
              </a:rPr>
              <a:t>Reveals sensitive information such as price, quantity traded, etc.</a:t>
            </a:r>
            <a:endParaRPr lang="en-US" sz="1200" dirty="0" smtClean="0">
              <a:solidFill>
                <a:srgbClr val="FF0000"/>
              </a:solidFill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95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1" y="175530"/>
            <a:ext cx="8454003" cy="800100"/>
          </a:xfrm>
        </p:spPr>
        <p:txBody>
          <a:bodyPr/>
          <a:lstStyle/>
          <a:p>
            <a:r>
              <a:rPr lang="en-US" dirty="0" smtClean="0"/>
              <a:t>Privacy Problem: Scenario 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3487" y="2295372"/>
            <a:ext cx="814647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600"/>
              </a:lnSpc>
              <a:spcAft>
                <a:spcPts val="1200"/>
              </a:spcAft>
            </a:pPr>
            <a:r>
              <a:rPr lang="en-US" sz="1200" smtClean="0">
                <a:ea typeface="IBM Plex Sans" charset="0"/>
                <a:cs typeface="IBM Plex Sans" charset="0"/>
              </a:rPr>
              <a:t>Applicant</a:t>
            </a:r>
            <a:endParaRPr lang="en-US" sz="1200" dirty="0" smtClean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58536" y="2210925"/>
            <a:ext cx="2032929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600"/>
              </a:lnSpc>
              <a:spcAft>
                <a:spcPts val="1200"/>
              </a:spcAft>
            </a:pPr>
            <a:r>
              <a:rPr lang="en-US" sz="1200" dirty="0" smtClean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Housing </a:t>
            </a:r>
            <a:r>
              <a:rPr lang="en-US" sz="1200" smtClean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Finance Company</a:t>
            </a:r>
            <a:endParaRPr lang="en-US" sz="1200" dirty="0" smtClean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H="1">
            <a:off x="1900346" y="991890"/>
            <a:ext cx="4095637" cy="1806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10652" y="712441"/>
            <a:ext cx="455650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  <a:spcAft>
                <a:spcPts val="1200"/>
              </a:spcAft>
            </a:pPr>
            <a:r>
              <a:rPr lang="en-US" sz="1200" dirty="0">
                <a:ea typeface="IBM Plex Sans" charset="0"/>
                <a:cs typeface="IBM Plex Sans" charset="0"/>
              </a:rPr>
              <a:t>Does the applicant maintain </a:t>
            </a:r>
            <a:r>
              <a:rPr lang="en-US" sz="1200">
                <a:ea typeface="IBM Plex Sans" charset="0"/>
                <a:cs typeface="IBM Plex Sans" charset="0"/>
              </a:rPr>
              <a:t>sufficient </a:t>
            </a:r>
            <a:r>
              <a:rPr lang="en-US" sz="1200" smtClean="0">
                <a:ea typeface="IBM Plex Sans" charset="0"/>
                <a:cs typeface="IBM Plex Sans" charset="0"/>
              </a:rPr>
              <a:t>balance over last 2 years?</a:t>
            </a:r>
            <a:endParaRPr lang="en-US" sz="1200" dirty="0">
              <a:ea typeface="IBM Plex Sans" charset="0"/>
              <a:cs typeface="IBM Plex Sans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1900346" y="1594120"/>
            <a:ext cx="4095637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43063" y="1629063"/>
            <a:ext cx="4070345" cy="656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  <a:spcAft>
                <a:spcPts val="1200"/>
              </a:spcAft>
            </a:pPr>
            <a:r>
              <a:rPr lang="en-US" sz="1200" dirty="0">
                <a:ea typeface="IBM Plex Sans" charset="0"/>
                <a:cs typeface="IBM Plex Sans" charset="0"/>
              </a:rPr>
              <a:t> Only way to provide the proof is to share bank statement</a:t>
            </a:r>
          </a:p>
          <a:p>
            <a:pPr>
              <a:lnSpc>
                <a:spcPts val="1600"/>
              </a:lnSpc>
              <a:spcAft>
                <a:spcPts val="1200"/>
              </a:spcAft>
            </a:pPr>
            <a:r>
              <a:rPr lang="en-US" sz="1200" dirty="0">
                <a:solidFill>
                  <a:srgbClr val="FF0000"/>
                </a:solidFill>
                <a:ea typeface="IBM Plex Sans" charset="0"/>
                <a:cs typeface="IBM Plex Sans" charset="0"/>
              </a:rPr>
              <a:t>Reveals more: exact balance, transaction patterns, …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7B803C3D-BD77-B344-A5D1-C3AC47AB7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63" y="579180"/>
            <a:ext cx="1625600" cy="1625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97FA9CD5-9B1A-7147-AD57-496C8FDD2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03" y="2946079"/>
            <a:ext cx="1464649" cy="18714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28A4FE4-6E49-EC44-AD52-F56DD3470CB7}"/>
              </a:ext>
            </a:extLst>
          </p:cNvPr>
          <p:cNvSpPr txBox="1"/>
          <p:nvPr/>
        </p:nvSpPr>
        <p:spPr>
          <a:xfrm>
            <a:off x="227347" y="4817575"/>
            <a:ext cx="1301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Bank Statement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111" y="600102"/>
            <a:ext cx="1583756" cy="158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4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7509622" cy="800100"/>
          </a:xfrm>
        </p:spPr>
        <p:txBody>
          <a:bodyPr/>
          <a:lstStyle/>
          <a:p>
            <a:r>
              <a:rPr lang="en-US" smtClean="0"/>
              <a:t>Zero-knowledge Proof: An </a:t>
            </a:r>
            <a:r>
              <a:rPr lang="en-US" dirty="0" smtClean="0"/>
              <a:t>Illustrative 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10312" y="848669"/>
            <a:ext cx="8064742" cy="706959"/>
          </a:xfrm>
        </p:spPr>
        <p:txBody>
          <a:bodyPr/>
          <a:lstStyle/>
          <a:p>
            <a:r>
              <a:rPr lang="en-US" sz="2000" dirty="0" smtClean="0"/>
              <a:t>Task: Alice wants to convince her color-blind friend  Bob that the </a:t>
            </a:r>
            <a:r>
              <a:rPr lang="en-US" sz="2000" dirty="0"/>
              <a:t>two balls </a:t>
            </a:r>
            <a:r>
              <a:rPr lang="en-US" sz="2000" dirty="0" smtClean="0"/>
              <a:t>are of </a:t>
            </a:r>
            <a:r>
              <a:rPr lang="en-US" sz="2000" dirty="0"/>
              <a:t>different colors</a:t>
            </a:r>
          </a:p>
          <a:p>
            <a:endParaRPr lang="en-US" sz="2000" dirty="0"/>
          </a:p>
        </p:txBody>
      </p:sp>
      <p:sp>
        <p:nvSpPr>
          <p:cNvPr id="6" name="Oval 29"/>
          <p:cNvSpPr>
            <a:spLocks noChangeArrowheads="1"/>
          </p:cNvSpPr>
          <p:nvPr/>
        </p:nvSpPr>
        <p:spPr bwMode="auto">
          <a:xfrm>
            <a:off x="2722389" y="1428667"/>
            <a:ext cx="488430" cy="50784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7" name="Oval 29"/>
          <p:cNvSpPr>
            <a:spLocks noChangeArrowheads="1"/>
          </p:cNvSpPr>
          <p:nvPr/>
        </p:nvSpPr>
        <p:spPr bwMode="auto">
          <a:xfrm>
            <a:off x="4844741" y="1450042"/>
            <a:ext cx="488430" cy="507844"/>
          </a:xfrm>
          <a:prstGeom prst="ellipse">
            <a:avLst/>
          </a:prstGeom>
          <a:solidFill>
            <a:srgbClr val="0530A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10312" y="2063681"/>
            <a:ext cx="8558935" cy="28445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 smtClean="0"/>
              <a:t>Protocol: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sz="1800" dirty="0" smtClean="0"/>
              <a:t>Alice hands over the two balls to Bob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sz="1800" dirty="0" smtClean="0"/>
              <a:t>Bob holds one in each hand and shows it to Alice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sz="1800" dirty="0" smtClean="0"/>
              <a:t>Next Bob puts both hands behind his back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sz="1800" dirty="0" smtClean="0"/>
              <a:t>He decides either to switch the balls or not 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sz="1800" dirty="0" smtClean="0"/>
              <a:t>He then brings his hands to the front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sz="1800" dirty="0" smtClean="0"/>
              <a:t>Alice needs to guess whether or not he switched the balls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sz="1800" dirty="0" smtClean="0"/>
              <a:t>Bob repeats the above steps ‘t’ times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sz="1800" dirty="0" smtClean="0"/>
              <a:t>If the balls are of different color, Alice will always be correct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sz="1800" dirty="0" smtClean="0"/>
              <a:t>If the balls are indistinguishable, Alice will be correct with probability (1/2)^t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lang="en-US" sz="1800" dirty="0" smtClean="0"/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lang="en-US" sz="1800" dirty="0" smtClean="0"/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lang="en-US" sz="1800" dirty="0" smtClean="0"/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lang="en-US" sz="1800" dirty="0" smtClean="0"/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7703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ZKP?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75865" y="2249904"/>
            <a:ext cx="6279768" cy="134786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dirty="0" smtClean="0"/>
              <a:t>A  ZKP should satisfy the following properties:</a:t>
            </a: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600" b="1" dirty="0" smtClean="0">
                <a:solidFill>
                  <a:srgbClr val="0530AD"/>
                </a:solidFill>
              </a:rPr>
              <a:t>Completeness</a:t>
            </a:r>
            <a:r>
              <a:rPr lang="en-US" sz="1600" dirty="0" smtClean="0"/>
              <a:t> </a:t>
            </a:r>
            <a:r>
              <a:rPr lang="mr-IN" sz="1600" dirty="0" smtClean="0"/>
              <a:t>–</a:t>
            </a:r>
            <a:r>
              <a:rPr lang="en-US" sz="1600" dirty="0" smtClean="0"/>
              <a:t> Honest Prover can convince honest Verifier</a:t>
            </a: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600" b="1" dirty="0" smtClean="0">
                <a:solidFill>
                  <a:srgbClr val="0530AD"/>
                </a:solidFill>
              </a:rPr>
              <a:t>Soundness</a:t>
            </a:r>
            <a:r>
              <a:rPr lang="en-US" sz="1600" dirty="0" smtClean="0"/>
              <a:t> </a:t>
            </a:r>
            <a:r>
              <a:rPr lang="mr-IN" sz="1600" dirty="0" smtClean="0"/>
              <a:t>–</a:t>
            </a:r>
            <a:r>
              <a:rPr lang="en-US" sz="1600" dirty="0" smtClean="0"/>
              <a:t> Dishonest Prover can convince honest Verifier with negligible probability</a:t>
            </a:r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600" b="1" dirty="0" smtClean="0">
                <a:solidFill>
                  <a:srgbClr val="0530AD"/>
                </a:solidFill>
              </a:rPr>
              <a:t>Zero-knowledge property</a:t>
            </a:r>
            <a:r>
              <a:rPr lang="en-US" sz="1600" dirty="0" smtClean="0"/>
              <a:t>:  Verifier learns nothing other than the veracity of the statement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19455" y="1243584"/>
            <a:ext cx="8070105" cy="1004941"/>
          </a:xfrm>
        </p:spPr>
        <p:txBody>
          <a:bodyPr/>
          <a:lstStyle/>
          <a:p>
            <a:r>
              <a:rPr lang="en-US" sz="1800" dirty="0"/>
              <a:t>A Zero-Knowledge Proof (ZKP) is </a:t>
            </a:r>
            <a:r>
              <a:rPr lang="en-US" sz="1800" dirty="0" smtClean="0"/>
              <a:t>a method </a:t>
            </a:r>
            <a:r>
              <a:rPr lang="en-US" sz="1800" dirty="0"/>
              <a:t>for one party to prove to another that a statement is true without anything other than the verity of the statement.</a:t>
            </a:r>
          </a:p>
        </p:txBody>
      </p:sp>
    </p:spTree>
    <p:extLst>
      <p:ext uri="{BB962C8B-B14F-4D97-AF65-F5344CB8AC3E}">
        <p14:creationId xmlns:p14="http://schemas.microsoft.com/office/powerpoint/2010/main" val="88793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227962" cy="800100"/>
          </a:xfrm>
        </p:spPr>
        <p:txBody>
          <a:bodyPr/>
          <a:lstStyle/>
          <a:p>
            <a:r>
              <a:rPr lang="en-US" dirty="0" smtClean="0"/>
              <a:t>Zero </a:t>
            </a:r>
            <a:r>
              <a:rPr lang="en-US" smtClean="0"/>
              <a:t>Knowledge Protocols: Overview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1803" y="1255616"/>
            <a:ext cx="7492786" cy="3252216"/>
          </a:xfrm>
        </p:spPr>
        <p:txBody>
          <a:bodyPr/>
          <a:lstStyle/>
          <a:p>
            <a:r>
              <a:rPr lang="en-US" sz="1600" dirty="0" smtClean="0"/>
              <a:t>Zero Knowledge Protocols establish the truth of the statement without revealing any additional information. ZKPs broadly fall in two categories:</a:t>
            </a:r>
          </a:p>
          <a:p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u="sng" dirty="0" smtClean="0">
                <a:solidFill>
                  <a:srgbClr val="0530AD"/>
                </a:solidFill>
              </a:rPr>
              <a:t>Interactive Zero Knowledge</a:t>
            </a:r>
            <a:r>
              <a:rPr lang="en-US" sz="1600" dirty="0" smtClean="0"/>
              <a:t>: Involves exchange of messages between Prover and Verifier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u="sng" dirty="0" smtClean="0">
                <a:solidFill>
                  <a:srgbClr val="0530AD"/>
                </a:solidFill>
              </a:rPr>
              <a:t>Non-Interactive Zero Knowledge</a:t>
            </a:r>
            <a:r>
              <a:rPr lang="en-US" sz="1600" dirty="0" smtClean="0"/>
              <a:t>: Prover publishes a proof attesting the truth of the statement. The proof can be asynchronously verified by the Verifier.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6195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440980" cy="800100"/>
          </a:xfrm>
        </p:spPr>
        <p:txBody>
          <a:bodyPr/>
          <a:lstStyle/>
          <a:p>
            <a:r>
              <a:rPr lang="en-US" dirty="0" smtClean="0"/>
              <a:t>Non Interactive Zero </a:t>
            </a:r>
            <a:r>
              <a:rPr lang="en-US" dirty="0" err="1" smtClean="0"/>
              <a:t>Knowlegde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158028"/>
              </p:ext>
            </p:extLst>
          </p:nvPr>
        </p:nvGraphicFramePr>
        <p:xfrm>
          <a:off x="210312" y="951484"/>
          <a:ext cx="6550252" cy="179501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655025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NIZK Setting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en-US" u="sng" dirty="0" smtClean="0">
                          <a:solidFill>
                            <a:schemeClr val="accent1"/>
                          </a:solidFill>
                        </a:rPr>
                        <a:t>Data:</a:t>
                      </a:r>
                      <a:r>
                        <a:rPr lang="en-US" u="sng" baseline="0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, x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mr-IN" baseline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baseline="-25000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en-US" u="sng" dirty="0" smtClean="0">
                          <a:solidFill>
                            <a:schemeClr val="accent1"/>
                          </a:solidFill>
                        </a:rPr>
                        <a:t>Data constraints:</a:t>
                      </a:r>
                      <a:r>
                        <a:rPr lang="en-US" baseline="0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C(x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mr-IN" baseline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baseline="-25000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) == 1 where  C is efficiently computable 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</a:rPr>
                        <a:t>boolean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function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en-US" u="sng" dirty="0" smtClean="0">
                          <a:solidFill>
                            <a:schemeClr val="accent1"/>
                          </a:solidFill>
                        </a:rPr>
                        <a:t>Problem: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Given C,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prove the knowledge of data (x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mr-IN" baseline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baseline="-25000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) satisfying the constraint C, without any additional knowledge about the data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597896"/>
              </p:ext>
            </p:extLst>
          </p:nvPr>
        </p:nvGraphicFramePr>
        <p:xfrm>
          <a:off x="210312" y="3107475"/>
          <a:ext cx="6550252" cy="1550353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655025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Public Inputs,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Witness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In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the above setting, typically some inputs, say x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mr-IN" baseline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baseline="-25000" dirty="0" err="1" smtClean="0">
                          <a:solidFill>
                            <a:schemeClr val="tx1"/>
                          </a:solidFill>
                        </a:rPr>
                        <a:t>k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are publicly  known. The prover proves knowledge of (x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</a:rPr>
                        <a:t>k+1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mr-IN" baseline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baseline="-25000" dirty="0" err="1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) such that:</a:t>
                      </a:r>
                    </a:p>
                    <a:p>
                      <a:pPr algn="ctr"/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C(</a:t>
                      </a:r>
                      <a:r>
                        <a:rPr lang="en-US" dirty="0" smtClean="0">
                          <a:solidFill>
                            <a:schemeClr val="accent1"/>
                          </a:solidFill>
                        </a:rPr>
                        <a:t>x</a:t>
                      </a:r>
                      <a:r>
                        <a:rPr lang="en-US" baseline="-25000" dirty="0" smtClean="0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en-US" dirty="0" smtClean="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mr-IN" dirty="0" smtClean="0">
                          <a:solidFill>
                            <a:schemeClr val="accent1"/>
                          </a:solidFill>
                        </a:rPr>
                        <a:t>…</a:t>
                      </a:r>
                      <a:r>
                        <a:rPr lang="en-US" dirty="0" smtClean="0">
                          <a:solidFill>
                            <a:schemeClr val="accent1"/>
                          </a:solidFill>
                        </a:rPr>
                        <a:t>,x</a:t>
                      </a:r>
                      <a:r>
                        <a:rPr lang="en-US" baseline="-25000" dirty="0" smtClean="0">
                          <a:solidFill>
                            <a:schemeClr val="accent1"/>
                          </a:solidFill>
                        </a:rPr>
                        <a:t>k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en-US" baseline="-25000" dirty="0" smtClean="0">
                          <a:solidFill>
                            <a:srgbClr val="FF0000"/>
                          </a:solidFill>
                        </a:rPr>
                        <a:t>k+1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mr-IN" dirty="0" smtClean="0">
                          <a:solidFill>
                            <a:srgbClr val="FF0000"/>
                          </a:solidFill>
                        </a:rPr>
                        <a:t>…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en-US" dirty="0" err="1" smtClean="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en-US" baseline="-25000" dirty="0" err="1" smtClean="0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) =1.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The non-public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inputs are called witness.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24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1200"/>
          </a:spcAft>
          <a:defRPr sz="12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Arial_16x9" id="{E546D18A-4A56-6C4A-B5C8-65633EE9A008}" vid="{878C0C19-3A89-0A44-900E-16182F0D4E0E}"/>
    </a:ext>
  </a:extLst>
</a:theme>
</file>

<file path=ppt/theme/theme2.xml><?xml version="1.0" encoding="utf-8"?>
<a:theme xmlns:a="http://schemas.openxmlformats.org/drawingml/2006/main" name="IBM Developer 2018 blu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1200"/>
          </a:spcAft>
          <a:defRPr sz="12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Arial_16x9" id="{E546D18A-4A56-6C4A-B5C8-65633EE9A008}" vid="{83881308-1D4B-8B41-9B5A-3ACAE89432B0}"/>
    </a:ext>
  </a:extLst>
</a:theme>
</file>

<file path=ppt/theme/theme3.xml><?xml version="1.0" encoding="utf-8"?>
<a:theme xmlns:a="http://schemas.openxmlformats.org/drawingml/2006/main" name="IBM Developer 2018 black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1200"/>
          </a:spcAft>
          <a:defRPr sz="12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Arial_16x9" id="{E546D18A-4A56-6C4A-B5C8-65633EE9A008}" vid="{910FA972-C976-BC49-BD07-2460A126DCAE}"/>
    </a:ext>
  </a:extLst>
</a:theme>
</file>

<file path=ppt/theme/theme4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5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IBM_Developer_Master_Presentation_2018_V01_Arial</Template>
  <TotalTime>4969</TotalTime>
  <Words>1177</Words>
  <Application>Microsoft Macintosh PowerPoint</Application>
  <PresentationFormat>On-screen Show (16:9)</PresentationFormat>
  <Paragraphs>336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.AppleSystemUIFont</vt:lpstr>
      <vt:lpstr>Avenir Next Medium</vt:lpstr>
      <vt:lpstr>DIN Condensed</vt:lpstr>
      <vt:lpstr>HelvNeue Light for IBM</vt:lpstr>
      <vt:lpstr>IBM Plex Mono Light</vt:lpstr>
      <vt:lpstr>IBM Plex Sans</vt:lpstr>
      <vt:lpstr>Mangal</vt:lpstr>
      <vt:lpstr>ＭＳ Ｐゴシック</vt:lpstr>
      <vt:lpstr>Wingdings</vt:lpstr>
      <vt:lpstr>Arial</vt:lpstr>
      <vt:lpstr>Gill Sans MT</vt:lpstr>
      <vt:lpstr>IBM Developer 2018 white background</vt:lpstr>
      <vt:lpstr>IBM Developer 2018 blue background</vt:lpstr>
      <vt:lpstr>IBM Developer 2018 black background</vt:lpstr>
      <vt:lpstr>Privacy Preserving Blockchain Collaboration with Zero Knowledge Proofs — Pankaj Dayama  IBM Research - India</vt:lpstr>
      <vt:lpstr>Agenda</vt:lpstr>
      <vt:lpstr>Broad Motivation: B2B Collaboration on Blockchain Networks</vt:lpstr>
      <vt:lpstr>Privacy Problem: Scenario 1</vt:lpstr>
      <vt:lpstr>Privacy Problem: Scenario 2</vt:lpstr>
      <vt:lpstr>Zero-knowledge Proof: An Illustrative Example</vt:lpstr>
      <vt:lpstr>What is ZKP? </vt:lpstr>
      <vt:lpstr>Zero Knowledge Protocols: Overview</vt:lpstr>
      <vt:lpstr>Non Interactive Zero Knowlegde</vt:lpstr>
      <vt:lpstr>NIZK Examples</vt:lpstr>
      <vt:lpstr>ZKPs for Blockchain Applications</vt:lpstr>
      <vt:lpstr>ZKP in Practice</vt:lpstr>
      <vt:lpstr>ZKPs in Supply Chain Collaboration</vt:lpstr>
      <vt:lpstr>NIZKP for Verifying Properties on Confidential Documents</vt:lpstr>
      <vt:lpstr>NIZKP for Verifying Properties on Confidential Documents</vt:lpstr>
      <vt:lpstr>Framework for Confidential Document Verification</vt:lpstr>
      <vt:lpstr>Sample Predicates on Confidential Document</vt:lpstr>
      <vt:lpstr>Proving and Verification Workflow</vt:lpstr>
      <vt:lpstr>Validating Documents over Hyperledger Fabric</vt:lpstr>
      <vt:lpstr>Real-time Privacy Preserving Network-level Analytics </vt:lpstr>
      <vt:lpstr>DEMO: Supply Chain Contract Compliance</vt:lpstr>
      <vt:lpstr>Thank you.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IBM Developer Presentation Template — IBM Arial Variant</dc:title>
  <dc:creator>Neha Sobti</dc:creator>
  <cp:lastModifiedBy>Pankaj Dayama</cp:lastModifiedBy>
  <cp:revision>70</cp:revision>
  <cp:lastPrinted>2018-10-12T17:19:31Z</cp:lastPrinted>
  <dcterms:created xsi:type="dcterms:W3CDTF">2019-02-20T14:02:43Z</dcterms:created>
  <dcterms:modified xsi:type="dcterms:W3CDTF">2019-03-11T15:24:39Z</dcterms:modified>
</cp:coreProperties>
</file>